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5" r:id="rId2"/>
    <p:sldMasterId id="2147483742" r:id="rId3"/>
    <p:sldMasterId id="2147483755" r:id="rId4"/>
  </p:sldMasterIdLst>
  <p:notesMasterIdLst>
    <p:notesMasterId r:id="rId21"/>
  </p:notesMasterIdLst>
  <p:handoutMasterIdLst>
    <p:handoutMasterId r:id="rId22"/>
  </p:handoutMasterIdLst>
  <p:sldIdLst>
    <p:sldId id="286" r:id="rId5"/>
    <p:sldId id="298" r:id="rId6"/>
    <p:sldId id="302" r:id="rId7"/>
    <p:sldId id="274" r:id="rId8"/>
    <p:sldId id="268" r:id="rId9"/>
    <p:sldId id="265" r:id="rId10"/>
    <p:sldId id="300" r:id="rId11"/>
    <p:sldId id="273" r:id="rId12"/>
    <p:sldId id="299" r:id="rId13"/>
    <p:sldId id="261" r:id="rId14"/>
    <p:sldId id="294" r:id="rId15"/>
    <p:sldId id="293" r:id="rId16"/>
    <p:sldId id="297" r:id="rId17"/>
    <p:sldId id="296" r:id="rId18"/>
    <p:sldId id="301" r:id="rId19"/>
    <p:sldId id="28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7"/>
    <a:srgbClr val="C8E7EF"/>
    <a:srgbClr val="C42531"/>
    <a:srgbClr val="E3952A"/>
    <a:srgbClr val="FAC423"/>
    <a:srgbClr val="E29427"/>
    <a:srgbClr val="663622"/>
    <a:srgbClr val="961917"/>
    <a:srgbClr val="000000"/>
    <a:srgbClr val="14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88F11-A99F-4FD0-B14F-0CCEEE893260}" v="11" dt="2024-04-04T17:22:11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41" autoAdjust="0"/>
  </p:normalViewPr>
  <p:slideViewPr>
    <p:cSldViewPr snapToGrid="0" showGuides="1">
      <p:cViewPr varScale="1">
        <p:scale>
          <a:sx n="78" d="100"/>
          <a:sy n="78" d="100"/>
        </p:scale>
        <p:origin x="869" y="6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1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C7FD9EC-1F54-42B6-BE9A-5E953F0676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14608B-21FB-4615-9FB4-609AAEB764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067F-37EF-4A2F-A215-9DB00722F31D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FEB635-709A-4215-8C94-40DF2360F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2E112D-BB38-4F69-AB79-2871B2BC63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F6CB0-6FF8-4FB9-9461-50B82A13E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774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5DF7D-7C47-4B68-A65A-E02EFDEE1684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3E6AB-BC2F-42F5-AA60-4572B276D6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99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vec ou sans photo_diffusion ex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3">
            <a:extLst>
              <a:ext uri="{FF2B5EF4-FFF2-40B4-BE49-F238E27FC236}">
                <a16:creationId xmlns:a16="http://schemas.microsoft.com/office/drawing/2014/main" id="{995D8DF0-BF6D-4167-B541-B0EFE606B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550" y="1281113"/>
            <a:ext cx="11855450" cy="5160962"/>
          </a:xfrm>
          <a:solidFill>
            <a:srgbClr val="B1D5B3"/>
          </a:solidFill>
        </p:spPr>
        <p:txBody>
          <a:bodyPr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33E4028-DF48-4544-A411-8640B34F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2" y="136525"/>
            <a:ext cx="1192030" cy="108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C649C8B-815B-492E-BB6C-3417ADEE66A4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B2721A-C386-4681-AD12-0B2ABBEB6C80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563E654-C4D8-4AF0-AD72-70BBB3832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7" y="274870"/>
            <a:ext cx="1519661" cy="571096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0161C166-3F6C-4CE9-94E3-1B24B0127906}"/>
              </a:ext>
            </a:extLst>
          </p:cNvPr>
          <p:cNvGrpSpPr/>
          <p:nvPr userDrawn="1"/>
        </p:nvGrpSpPr>
        <p:grpSpPr>
          <a:xfrm>
            <a:off x="7005086" y="1280488"/>
            <a:ext cx="5186998" cy="5172085"/>
            <a:chOff x="7005086" y="1280488"/>
            <a:chExt cx="5186998" cy="5172085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38EC42B1-A0EA-416D-B0C3-F784CF658B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8301962" y="2576485"/>
              <a:ext cx="1297246" cy="1296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64953332-F281-4A97-8F1C-358289677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0896000" y="3874257"/>
              <a:ext cx="1296000" cy="12960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ACB2A4D-53AE-4055-AB3F-1631AE513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98669" y="1281107"/>
              <a:ext cx="1297247" cy="1296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C7DFA4B7-0063-44F9-96F7-D5A09865F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96084" y="2577685"/>
              <a:ext cx="1296000" cy="12960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69C9962B-5057-49AF-B5F2-5E8A155A8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000" y="1281107"/>
              <a:ext cx="1296000" cy="1294755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9B68AF1-A828-4C3F-89D6-FA4CCDAAB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896000" y="5156573"/>
              <a:ext cx="1296000" cy="1296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0D38B544-A257-446B-89FA-3EAB95EE2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86" y="1280488"/>
              <a:ext cx="1296000" cy="1296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CFA8536-D2AE-4FAD-A97A-E2B3F0A17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85" y="3876073"/>
              <a:ext cx="1296000" cy="1294755"/>
            </a:xfrm>
            <a:prstGeom prst="rect">
              <a:avLst/>
            </a:prstGeom>
          </p:spPr>
        </p:pic>
      </p:grpSp>
      <p:sp>
        <p:nvSpPr>
          <p:cNvPr id="48" name="Espace réservé du texte 59">
            <a:extLst>
              <a:ext uri="{FF2B5EF4-FFF2-40B4-BE49-F238E27FC236}">
                <a16:creationId xmlns:a16="http://schemas.microsoft.com/office/drawing/2014/main" id="{C7293B5A-BFC1-44FD-8FAE-B34FC4A5C1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34100" y="5791295"/>
            <a:ext cx="1388417" cy="65035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Marianne" panose="02000000000000000000" pitchFamily="50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fr-FR" dirty="0"/>
              <a:t>Date</a:t>
            </a:r>
            <a:br>
              <a:rPr lang="fr-FR" dirty="0"/>
            </a:br>
            <a:r>
              <a:rPr lang="fr-FR" dirty="0"/>
              <a:t>2021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E8C290C-7BB5-4DA8-BA41-3E3C2DA6E9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650" y="3125703"/>
            <a:ext cx="6568786" cy="112637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présentation </a:t>
            </a:r>
          </a:p>
        </p:txBody>
      </p:sp>
      <p:sp>
        <p:nvSpPr>
          <p:cNvPr id="20" name="Espace réservé du texte 28">
            <a:extLst>
              <a:ext uri="{FF2B5EF4-FFF2-40B4-BE49-F238E27FC236}">
                <a16:creationId xmlns:a16="http://schemas.microsoft.com/office/drawing/2014/main" id="{9CC6CB3B-0F51-443B-85C6-B605320CA0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650" y="4316662"/>
            <a:ext cx="6568786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</p:spTree>
    <p:extLst>
      <p:ext uri="{BB962C8B-B14F-4D97-AF65-F5344CB8AC3E}">
        <p14:creationId xmlns:p14="http://schemas.microsoft.com/office/powerpoint/2010/main" val="298567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BDE8EF8-D261-4699-BF9F-A7CADA67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9" y="6365812"/>
            <a:ext cx="498082" cy="4976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17B56D-E0D0-4C6E-B935-EE65B222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087" y="6365812"/>
            <a:ext cx="498082" cy="497605"/>
          </a:xfrm>
          <a:prstGeom prst="rect">
            <a:avLst/>
          </a:prstGeom>
          <a:ln>
            <a:noFill/>
          </a:ln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5" y="565782"/>
            <a:ext cx="5146663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57341F3-9E10-4E9E-8BFA-8B50CD884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6085">
            <a:off x="9109864" y="316979"/>
            <a:ext cx="498082" cy="49760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97E1172-3B00-430E-A459-947F835B4F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" y="6366214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chemeClr val="tx1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4FC2AF-C7B9-46AB-A286-FC64758B3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68" y="5870105"/>
            <a:ext cx="498082" cy="4976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796982-7862-4852-BD09-5A35A5B88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7" y="6360156"/>
            <a:ext cx="498082" cy="4976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2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34E992-ECF2-45E9-B284-B557BD050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7621679" y="439493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C10736-384B-4AD4-836C-0044761E5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3832727" y="439493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ACAEC5-52B7-4146-BBF2-D88D69B3F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9" y="6360395"/>
            <a:ext cx="498082" cy="4976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F2B9E3-6B3F-4CF6-9E5C-ABC394CAC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395"/>
            <a:ext cx="49760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92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tx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34E992-ECF2-45E9-B284-B557BD050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5294" flipH="1">
            <a:off x="8441402" y="992332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C10736-384B-4AD4-836C-0044761E5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294" flipV="1">
            <a:off x="10229225" y="4374000"/>
            <a:ext cx="360345" cy="360000"/>
          </a:xfrm>
          <a:prstGeom prst="rect">
            <a:avLst/>
          </a:prstGeom>
          <a:ln>
            <a:noFill/>
          </a:ln>
        </p:spPr>
      </p:pic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chemeClr val="tx1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34901"/>
            <a:ext cx="360000" cy="3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4B2B03-7570-4B6D-BADF-77BF5F1DB7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395"/>
            <a:ext cx="498082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2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2864759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5D80514-FE56-43A0-B584-94099D198A6F}"/>
              </a:ext>
            </a:extLst>
          </p:cNvPr>
          <p:cNvGrpSpPr/>
          <p:nvPr userDrawn="1"/>
        </p:nvGrpSpPr>
        <p:grpSpPr>
          <a:xfrm>
            <a:off x="10704643" y="5862790"/>
            <a:ext cx="1492651" cy="995210"/>
            <a:chOff x="10717343" y="5862790"/>
            <a:chExt cx="1492651" cy="9952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1933F85-07FB-46C6-A559-16BEC682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987" y="5862790"/>
              <a:ext cx="498082" cy="4976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B8844AE-A4E7-420C-AFA1-A67E9DA9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711107" y="5863085"/>
              <a:ext cx="498082" cy="4976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EC7AE91-0B76-4DC2-95F2-C87A3006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7343" y="6360395"/>
              <a:ext cx="497605" cy="49760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F89008C-EF19-43BB-9FFA-72538EB17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712389" y="6360395"/>
              <a:ext cx="497605" cy="497605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2977884-9CB3-4A95-BFFA-3CB1904214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02650" y="6360961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7BE0C74-4852-44E1-9483-CA093DCA0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2137099" y="3577240"/>
            <a:ext cx="126121" cy="126000"/>
          </a:xfrm>
          <a:prstGeom prst="rect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C5DB2535-7C57-4B4C-B067-955074AAC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4871457" y="3571024"/>
            <a:ext cx="126121" cy="126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FC8AA05-3B4F-46DE-98A8-CC935C9F6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7546160" y="3571024"/>
            <a:ext cx="126121" cy="126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23D93FE-6A39-43AB-BAF5-6243DEE5B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10315839" y="3580706"/>
            <a:ext cx="126121" cy="126000"/>
          </a:xfrm>
          <a:prstGeom prst="rect">
            <a:avLst/>
          </a:prstGeom>
        </p:spPr>
      </p:pic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239866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8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7BE0C74-4852-44E1-9483-CA093DCA0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2137099" y="3577240"/>
            <a:ext cx="126121" cy="126000"/>
          </a:xfrm>
          <a:prstGeom prst="rect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5663930" y="3574453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389857" y="3574453"/>
            <a:ext cx="126784" cy="12678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C5DB2535-7C57-4B4C-B067-955074AAC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5760176" y="3565865"/>
            <a:ext cx="126121" cy="126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FC8AA05-3B4F-46DE-98A8-CC935C9F6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9383251" y="3565865"/>
            <a:ext cx="126121" cy="126000"/>
          </a:xfrm>
          <a:prstGeom prst="rect">
            <a:avLst/>
          </a:prstGeom>
        </p:spPr>
      </p:pic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257265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vec ou sans photo_diffusion In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86C87728-D0EC-4E9E-9B69-DBE0FE2B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550" y="848519"/>
            <a:ext cx="11855450" cy="5160962"/>
          </a:xfrm>
          <a:solidFill>
            <a:srgbClr val="B1D5B3"/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A5FB95-9B8A-4F42-930E-6E29E943E269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6FB5BA-0BDA-4CED-90D3-766E78CDDBAE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A3A3CE0-C47C-4DEC-80BA-6464A7F9C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73" y="136525"/>
            <a:ext cx="1296001" cy="48704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53BBE5-6381-46F1-9B16-E176C4D53913}"/>
              </a:ext>
            </a:extLst>
          </p:cNvPr>
          <p:cNvGrpSpPr/>
          <p:nvPr userDrawn="1"/>
        </p:nvGrpSpPr>
        <p:grpSpPr>
          <a:xfrm>
            <a:off x="7005086" y="847894"/>
            <a:ext cx="5186998" cy="5172085"/>
            <a:chOff x="7005086" y="1280488"/>
            <a:chExt cx="5186998" cy="5172085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A518430-3413-4479-859A-2931B294F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8301962" y="2576485"/>
              <a:ext cx="1297246" cy="1296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D9C2488-81A8-4553-A1AF-619D8B43C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0896000" y="3874257"/>
              <a:ext cx="1296000" cy="1296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8E57E3C-002E-4198-B1B7-A8286C85B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98669" y="1281107"/>
              <a:ext cx="1297247" cy="1296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F7D2DE7-816C-43C3-BA1A-3E5EFC00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96084" y="2577685"/>
              <a:ext cx="1296000" cy="1296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FE23887-E31A-4382-9BE0-84CE05B4A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000" y="1281107"/>
              <a:ext cx="1296000" cy="129475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898597F-14ED-4F77-80BC-7C8FBC16ED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896000" y="5156573"/>
              <a:ext cx="1296000" cy="1296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97D7558-FAB0-4A24-96BF-B0E2862C72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86" y="1280488"/>
              <a:ext cx="1296000" cy="1296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FAA6B22-B804-4CD5-A1DA-FE7311474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85" y="3876073"/>
              <a:ext cx="1296000" cy="1294755"/>
            </a:xfrm>
            <a:prstGeom prst="rect">
              <a:avLst/>
            </a:prstGeom>
          </p:spPr>
        </p:pic>
      </p:grp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9BD835FE-EAE0-4998-9A20-F6B5A0D3C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34100" y="5358701"/>
            <a:ext cx="1388417" cy="65035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Marianne" panose="02000000000000000000" pitchFamily="50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fr-FR" dirty="0"/>
              <a:t>Date</a:t>
            </a:r>
            <a:br>
              <a:rPr lang="fr-FR" dirty="0"/>
            </a:br>
            <a:r>
              <a:rPr lang="fr-FR" dirty="0"/>
              <a:t>2021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108224A7-B251-4182-9068-EE94DDF8C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650" y="3125703"/>
            <a:ext cx="6568786" cy="112637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présentation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380CD39A-869D-4ECB-89B8-53D687CD18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650" y="4316662"/>
            <a:ext cx="6568786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</p:spTree>
    <p:extLst>
      <p:ext uri="{BB962C8B-B14F-4D97-AF65-F5344CB8AC3E}">
        <p14:creationId xmlns:p14="http://schemas.microsoft.com/office/powerpoint/2010/main" val="799599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erme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74F79FD-8ED2-40C5-9260-32FAFD103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1295375" y="1300496"/>
            <a:ext cx="1297246" cy="129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E0C4C9-795F-4041-A05F-8778EC9C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591998" y="1301119"/>
            <a:ext cx="1296000" cy="12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9B772-7DB8-430F-B341-8475B153CBEB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5942C-76AC-47D3-ADE3-2CCECAA103CF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B75CC8-33A8-4BA8-BD6D-1E963A90F6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316460" y="3865634"/>
            <a:ext cx="1296000" cy="129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51F39B-EC0C-4306-9099-A4C3A6B2C2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892273" y="2569823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8006E4-85E2-4038-A516-0EA0B5EE08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5" y="4591"/>
            <a:ext cx="1297246" cy="129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8E6AB0-4245-4D2D-9FE3-A191EE235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283313" y="5562000"/>
            <a:ext cx="1297246" cy="129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23656B4-81DC-4951-B11E-72CC7DF54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" y="5562000"/>
            <a:ext cx="1296000" cy="1296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4F3B6AC-150A-4BCE-A4B1-7E276E15CD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98" y="5214"/>
            <a:ext cx="1296000" cy="1296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B8C919E-803D-4220-A5C4-411CB3E19F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6806" y="4591"/>
            <a:ext cx="1297246" cy="1296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93BE99D-044D-4406-86DF-B8C808DD3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892273" y="1301119"/>
            <a:ext cx="1296000" cy="1296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5F81DEC-DDF1-48B8-9CF5-BA13973CA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7429" y="2569729"/>
            <a:ext cx="1296000" cy="12960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65279E2-9724-4436-A8AB-E787DCD0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" y="4265377"/>
            <a:ext cx="1297246" cy="1296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9252217-7818-4E58-AC9B-6189D401E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5" y="2735953"/>
            <a:ext cx="3019929" cy="113623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5F3E1E-A047-43E5-B3DE-2F7AF343F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596806" y="3865634"/>
            <a:ext cx="1297246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8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07591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5" y="3270123"/>
            <a:ext cx="8607591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A3AB454-4381-4A60-8375-838EC8609FAD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46D07C6-0803-4B4F-B841-09BDC046C5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DF3EF5F-9D72-4685-AA6D-C1F93AB0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84955B1-32D5-409D-9F66-A8BFC100E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56F76AD-164A-4835-ACFF-0FC8A895D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2DB5675-34DF-4769-9A2F-B019E6F82A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59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B7768B7-CD26-4563-88AF-B34F16C03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6410" flipH="1" flipV="1">
            <a:off x="9511259" y="1915355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9574E-E9E8-48C6-9444-E2B6D924BE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8" y="6370697"/>
            <a:ext cx="496324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156A31-1EC1-40EF-B57A-1FFAFB189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280" y="5873897"/>
            <a:ext cx="496800" cy="496800"/>
          </a:xfrm>
          <a:prstGeom prst="rect">
            <a:avLst/>
          </a:prstGeom>
        </p:spPr>
      </p:pic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9C6F16E-F50E-4598-905D-E797667AB3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176C12C3-78B7-4517-B164-929F5581E8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5" name="Espace réservé du texte 37">
            <a:extLst>
              <a:ext uri="{FF2B5EF4-FFF2-40B4-BE49-F238E27FC236}">
                <a16:creationId xmlns:a16="http://schemas.microsoft.com/office/drawing/2014/main" id="{44B36916-263C-4AD7-95B5-807579D326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3460022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145469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145469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145469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8595689-A33A-4002-A5C2-4CE45973E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" y="6361200"/>
            <a:ext cx="496800" cy="496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86A6BAD-F910-4F25-8A4B-5F965D0BF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639" y="6361200"/>
            <a:ext cx="496324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5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13278D-1DE3-4E09-9C7B-EF4412CC9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597">
            <a:off x="9110505" y="304107"/>
            <a:ext cx="496800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D87F5-22AB-4E20-8D8E-30D780B46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9843" y="6366214"/>
            <a:ext cx="496800" cy="496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3C7673-F0A4-46B0-B9CB-D4A965726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" y="6366214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3004D9-4A49-4961-B58F-27E18EC8D1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" y="6366214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649498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145469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B65440-210E-44EC-B262-1B3D9759B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00" y="58644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C7CDCD-D123-46E3-8B81-599E689680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0" y="6361200"/>
            <a:ext cx="49680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2AA85E3-DF4E-4FE7-8967-D889EC215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2169" flipH="1" flipV="1">
            <a:off x="7621935" y="4401907"/>
            <a:ext cx="360000" cy="36000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0CCDD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FD9D3E-2C8B-40CF-A091-C36595EB7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6369151"/>
            <a:ext cx="496800" cy="496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EC9C001-EF59-4D86-8BF4-E511DCC3E5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938" y="6369389"/>
            <a:ext cx="496324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3DA256-38C1-4114-9B25-AE36302B5B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2169" flipH="1" flipV="1">
            <a:off x="3858517" y="44019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2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rgbClr val="145469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3DC6CC8-63D5-4F87-953A-9E839D27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7831" flipV="1">
            <a:off x="10230341" y="4373836"/>
            <a:ext cx="360000" cy="360000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rgbClr val="145469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B76B7EE-0F00-42D6-86D6-604616E00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7831" flipV="1">
            <a:off x="8441658" y="984422"/>
            <a:ext cx="360000" cy="360000"/>
          </a:xfrm>
          <a:prstGeom prst="rect">
            <a:avLst/>
          </a:prstGeom>
        </p:spPr>
      </p:pic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145469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0CCDD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145469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34901"/>
            <a:ext cx="360000" cy="3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83609E-AA0F-4028-B109-A0A56DDA7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" y="6361200"/>
            <a:ext cx="49680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2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4181777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0E5369-0DE0-4565-BE73-4BD281C4D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02" y="5863192"/>
            <a:ext cx="496800" cy="496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6F073-7BBB-4258-9B80-40A36F0B4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9048" y="6361200"/>
            <a:ext cx="496324" cy="496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4A3DF6-D931-4D38-A55F-93F9785E33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699048" y="5863192"/>
            <a:ext cx="496800" cy="496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C5DF28-23DA-45D7-8181-101B7DFEFF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02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3895A6-69E7-480D-899C-007F825E7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1915" y="6361200"/>
            <a:ext cx="496324" cy="496800"/>
          </a:xfrm>
          <a:prstGeom prst="rect">
            <a:avLst/>
          </a:prstGeom>
        </p:spPr>
      </p:pic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5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5F1EFA-58A3-4D37-8B29-D2D433EBA8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4863" y="1965278"/>
            <a:ext cx="10077591" cy="3657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E2E2E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Texte d’introduction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234D-7A93-4606-912B-A2D02E6928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572" y="799058"/>
            <a:ext cx="10111881" cy="411033"/>
          </a:xfrm>
        </p:spPr>
        <p:txBody>
          <a:bodyPr/>
          <a:lstStyle>
            <a:lvl1pPr marL="0" indent="0">
              <a:buNone/>
              <a:defRPr>
                <a:latin typeface="Marianne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Titre introduction </a:t>
            </a:r>
          </a:p>
          <a:p>
            <a:pPr lvl="1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16D50B9-AF0E-41B5-9E47-00B6C41755F5}"/>
              </a:ext>
            </a:extLst>
          </p:cNvPr>
          <p:cNvSpPr/>
          <p:nvPr userDrawn="1"/>
        </p:nvSpPr>
        <p:spPr>
          <a:xfrm rot="5400000">
            <a:off x="1434207" y="1265096"/>
            <a:ext cx="36000" cy="41750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9E0CF9-0406-4BD2-BE3D-42C6C0A4E871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860A40-B693-4B82-9A81-1F53DBCD74E7}"/>
              </a:ext>
            </a:extLst>
          </p:cNvPr>
          <p:cNvGrpSpPr/>
          <p:nvPr userDrawn="1"/>
        </p:nvGrpSpPr>
        <p:grpSpPr>
          <a:xfrm>
            <a:off x="10759701" y="5876359"/>
            <a:ext cx="1441547" cy="981641"/>
            <a:chOff x="10787133" y="5876359"/>
            <a:chExt cx="1441547" cy="98164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3B3A8ED-93A8-42F3-BD04-60D78ABF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787133" y="6360723"/>
              <a:ext cx="497276" cy="4968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31B5A3B-00A9-443F-8F51-DBC586EF2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1404" y="5876359"/>
              <a:ext cx="497276" cy="4968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D62597-E9A3-4D35-91F7-E231C97BE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248215" y="6360962"/>
              <a:ext cx="497276" cy="49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38E6B8F-EAB4-40D4-9384-71BD4B30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248453" y="5876606"/>
              <a:ext cx="496800" cy="496800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5836D180-3D3B-4B6D-9751-AF1CA4366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" y="492909"/>
            <a:ext cx="498082" cy="49760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BC3B8F-90D7-4196-8F8C-498078AA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9175" y="493204"/>
            <a:ext cx="498082" cy="497605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3336A5-BE90-43F3-B86E-B66C9EFC29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174" y="990514"/>
            <a:ext cx="497605" cy="49760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2CE604A-C1FE-4DD3-A7B4-B8100CDA4E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258" y="-4457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8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86668414-75B1-4AE7-A450-2A1DEAB6C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2137168" y="3571010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FCB85A1-9339-442B-9496-397326C9F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4871509" y="3571010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C0553DE-56AF-45AD-8F41-292D9CBC5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7550113" y="3571035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B8C1EBF-9905-4E08-AF30-6F0D08A6E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10315886" y="3579455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45299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6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60D2296-6BA8-47C5-837C-B89E84857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2137151" y="3577251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6425761-5F1C-4291-A51A-C7D93C0CD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5760245" y="3565854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20637BB-EF3D-4391-8225-C1FC89744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9383302" y="3565853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2073438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49155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49154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C3BA5C-547B-4D53-9488-A03B7CDA9A43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74413F1-595A-4F64-AD37-D01E57ACA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258A1BF-E54F-4117-BAAA-CD470CB2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D644BAB-2664-40C7-AEA7-FE76756BF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218CAF0-79C4-4FFA-9F98-DEF779184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5192F5F-8E6E-493A-A834-2AC467D2A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46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0B12A3DE-E8A9-4391-BB81-2DAF44B10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1126" flipH="1" flipV="1">
            <a:off x="9512380" y="1916891"/>
            <a:ext cx="396000" cy="39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A72851-0FCC-42BF-A46D-A0C58495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873897"/>
            <a:ext cx="496800" cy="496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1CA327-4735-4890-AC54-38991E5EC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8" y="6361438"/>
            <a:ext cx="496324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91D2014-EFEC-43F7-948B-33EB47070A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solidFill>
                  <a:srgbClr val="C42531"/>
                </a:solidFill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80252729-91E0-443F-8D92-4A4EF4091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C42531"/>
                </a:solidFill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6AB24F96-F5D6-4B62-A523-DB2AE96E65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731771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0E60DDC-F00F-45C9-AA3E-F771C1975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15" y="6361438"/>
            <a:ext cx="496324" cy="4968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9E8A8F9-1072-4437-9EAF-626E8B2CB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" y="6361200"/>
            <a:ext cx="496800" cy="496800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C4253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C4253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4896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850D0DB-13A9-4E24-93C5-CBCE921CE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4" y="6361200"/>
            <a:ext cx="496800" cy="496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7CD3B9-B3C2-444A-80FD-9D1CB3608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1901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7E89696-76E4-4E29-B948-0A14A5E3A8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" y="6361200"/>
            <a:ext cx="496800" cy="49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13278D-1DE3-4E09-9C7B-EF4412CC96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597">
            <a:off x="9110505" y="304107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200198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895A51A-97D8-4027-9935-8F1ADC59F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99" y="5864400"/>
            <a:ext cx="496800" cy="4968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7593BD1-2180-4BF6-9A34-B9791F6151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361200"/>
            <a:ext cx="496800" cy="4968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C42531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42531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293257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30BF76C-2061-4529-AA2D-B424FD349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95A8085-58D3-433F-BD8E-7B6C6C6FE8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200"/>
            <a:ext cx="496324" cy="4968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C425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C425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AA1A110-2CB7-4C5B-88E9-42F008A6D6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3020" flipH="1">
            <a:off x="3858350" y="4401907"/>
            <a:ext cx="360000" cy="36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DF1C718-A1D2-45B6-B419-6FC43DC0E1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3020" flipH="1">
            <a:off x="7621936" y="44019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214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5" y="3270123"/>
            <a:ext cx="8621445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4604C6-11FF-4F92-9821-2BEDD0B95275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9B37648-0B0B-451D-A646-A3EE0B8A4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5284ECA-6F6F-48D8-ADE1-88E348166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5370B27-273D-4C48-853A-5881104A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B8604A0-30A9-4901-903B-F47EA4224C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17CB5BE-495A-428B-96F9-102159F1F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473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bg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EC9049-34EA-4F84-83FC-6C9210686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6980">
            <a:off x="8423286" y="983183"/>
            <a:ext cx="360000" cy="3600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C42531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62333"/>
            <a:ext cx="360000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99959F-42CA-4102-A59D-DB5547BCDE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" y="6361200"/>
            <a:ext cx="496800" cy="4968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1D6F073-98C9-4BB1-8FAC-CE13E0650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7848">
            <a:off x="10230850" y="43554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1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673791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B6F53E-63EC-4DC7-B14F-641259E6F2EA}"/>
              </a:ext>
            </a:extLst>
          </p:cNvPr>
          <p:cNvGrpSpPr/>
          <p:nvPr userDrawn="1"/>
        </p:nvGrpSpPr>
        <p:grpSpPr>
          <a:xfrm>
            <a:off x="10703725" y="5865628"/>
            <a:ext cx="1489962" cy="992372"/>
            <a:chOff x="10703725" y="5865628"/>
            <a:chExt cx="1489962" cy="99237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D966C97-CBAA-4AB7-BB72-5CF28DA1FA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70" y="5865628"/>
              <a:ext cx="496800" cy="4968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5F1AC1-EAFD-430F-9AE9-4201E313F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697125" y="6361438"/>
              <a:ext cx="496324" cy="4968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7F6FF2B-BE54-48AA-BA5C-BD1357C77B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696887" y="5865628"/>
              <a:ext cx="496800" cy="4968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44E5914-D27B-49F1-830C-7948691B6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2449" y="6361200"/>
              <a:ext cx="496800" cy="4968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15C32CC-FAAD-47B2-A5BF-91EF783C7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03963" y="6361438"/>
              <a:ext cx="496324" cy="496800"/>
            </a:xfrm>
            <a:prstGeom prst="rect">
              <a:avLst/>
            </a:prstGeom>
          </p:spPr>
        </p:pic>
      </p:grp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2233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9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8154545D-AEE3-497C-BEA7-23EAAAE8E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2137113" y="3581049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660FD2F-9B38-4496-9D60-253CA0845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4875443" y="3570974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DB30C3C-6199-4CAC-85BB-1B0284B8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7546267" y="3571072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BABCBFC-86AC-4937-9A81-B9ADA61A9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10313690" y="3580681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394956" y="2003841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1130356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3A0BBDBE-4ECE-46EC-AECA-AA1405D0C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9383359" y="3565814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AA454EB-C6E3-4DA6-B2CF-54FD5B969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2137207" y="3576796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B58168E-91D2-4455-B50B-A09C188B1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5760354" y="3565814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145236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35300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3530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C3BA5C-547B-4D53-9488-A03B7CDA9A43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74413F1-595A-4F64-AD37-D01E57ACA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258A1BF-E54F-4117-BAAA-CD470CB2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D644BAB-2664-40C7-AEA7-FE76756BF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218CAF0-79C4-4FFA-9F98-DEF779184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5192F5F-8E6E-493A-A834-2AC467D2A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809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629B220-4087-41E3-AB8E-461761AC2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2904" flipV="1">
            <a:off x="9512413" y="1916858"/>
            <a:ext cx="396000" cy="3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C4F851-B4C6-449A-9415-47DB5D1E61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" y="6360717"/>
            <a:ext cx="496324" cy="496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E8489A-DBB8-4F98-8047-480DA14EB0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40" y="5864876"/>
            <a:ext cx="496800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29427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E55097F9-CC28-43FC-B735-EDE7124F20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solidFill>
                  <a:srgbClr val="E3952A"/>
                </a:solidFill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088E37AD-362E-49B4-96ED-CFD695658A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3952A"/>
                </a:solidFill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6" name="Espace réservé du texte 37">
            <a:extLst>
              <a:ext uri="{FF2B5EF4-FFF2-40B4-BE49-F238E27FC236}">
                <a16:creationId xmlns:a16="http://schemas.microsoft.com/office/drawing/2014/main" id="{967C23EE-9889-4BDA-AC58-574E169EB9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296199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E2D71D1-743B-40B4-A429-B79F71A27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15" y="6360962"/>
            <a:ext cx="496324" cy="4968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FD562C-1989-429C-9562-41637114A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" y="6360724"/>
            <a:ext cx="496800" cy="496800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E3952A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E3952A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3952A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26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009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07591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E60B01-FF50-45CC-BD1A-C9220541061B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911017F-BBCA-4E03-8134-E1AB8F0D4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0CBB092-A649-4FAD-80B7-45AE10754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2C10BC-AAE2-4855-B330-6EA617923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0E24678-3091-4DCD-BDE6-81A0B17BF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0B69EB6-48C1-4764-A168-171D8D54B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929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3A5D5E-4329-4085-BD17-1B42CC98FF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6375">
            <a:off x="9110231" y="304081"/>
            <a:ext cx="496800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16887C-8885-4C6F-AA31-E24FC124A9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908" y="6361200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14AF5D2-CFFF-44DF-A593-38415DADD9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63612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B4D738-6FFF-4AD2-A859-A7B96448F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" y="6361200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4161690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D66699-AC6F-4AAB-B0DD-9E5F2ECDC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99" y="5864400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B21F056-6EB3-4BB2-8028-5D145E1210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361200"/>
            <a:ext cx="496800" cy="4968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E3952A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42531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3213877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 userDrawn="1">
            <p:ph type="pic" idx="15"/>
          </p:nvPr>
        </p:nvSpPr>
        <p:spPr>
          <a:xfrm>
            <a:off x="7792873" y="3084398"/>
            <a:ext cx="4399127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529AD1F-2A4E-47B7-8905-0CD71D1DB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570">
            <a:off x="7614882" y="4401846"/>
            <a:ext cx="360000" cy="36000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E5FA158-5958-401E-BA31-6875F8CB0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2126">
            <a:off x="3858176" y="4401900"/>
            <a:ext cx="360000" cy="3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8C6A19-9A23-4400-9C9C-C46893E2E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" y="63612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C0CBEBC-0D2F-40F4-B46D-CE232E5CA4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" y="6361200"/>
            <a:ext cx="496324" cy="4968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2436682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bg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EF6A656-7CBD-4CA7-86FA-B8D62A03C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1838">
            <a:off x="8423320" y="981656"/>
            <a:ext cx="360000" cy="36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632009A-372A-4A59-870C-E78702A1D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" y="6361200"/>
            <a:ext cx="496800" cy="4968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E3952A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62333"/>
            <a:ext cx="360000" cy="36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E8EF9AA-94E3-4899-80EC-6A521295A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0766">
            <a:off x="10231122" y="435367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060000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4735B92-9F30-4C44-BE53-40C15E7E4E8B}"/>
              </a:ext>
            </a:extLst>
          </p:cNvPr>
          <p:cNvGrpSpPr/>
          <p:nvPr userDrawn="1"/>
        </p:nvGrpSpPr>
        <p:grpSpPr>
          <a:xfrm>
            <a:off x="10703007" y="5865014"/>
            <a:ext cx="1490378" cy="992403"/>
            <a:chOff x="10703007" y="5865014"/>
            <a:chExt cx="1490378" cy="99240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E3635C-8728-40C5-8804-303AAD79A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696823" y="6360855"/>
              <a:ext cx="496324" cy="4968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065925A-E8B5-4B11-A7F2-A375856C7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504" y="6360617"/>
              <a:ext cx="496800" cy="4968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12B313B-013B-4DD2-B9B0-7878D8D4F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1696585" y="5865014"/>
              <a:ext cx="496800" cy="4968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443C285-B616-471B-94AE-8A5546A12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504" y="5865014"/>
              <a:ext cx="496800" cy="4968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8BFE27D-0CF0-4B34-8D6D-31BC5051B9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03245" y="6360855"/>
              <a:ext cx="496324" cy="496800"/>
            </a:xfrm>
            <a:prstGeom prst="rect">
              <a:avLst/>
            </a:prstGeom>
          </p:spPr>
        </p:pic>
      </p:grp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51928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586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7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AE3FEF3D-0E84-477D-A3BB-2C8703274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2137003" y="3577239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23B56AF-D94E-46BE-8DCA-874FFC73B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4871361" y="3570862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B85F752-CB97-415E-978A-A2F955BBC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7546377" y="3570864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89FA7ED-B1DE-4E69-9084-1433202BA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10315744" y="3580696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978574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71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75425AD-94E6-4CE3-B431-43724704C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9383155" y="3565705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7CCC73F-6E7A-4254-837C-14FBA32C9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2137004" y="3574153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4F0392F-0F7B-4EC2-AA2E-3A18466CF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5760392" y="3566024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449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nche pictos blanc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0"/>
            <a:ext cx="11911669" cy="6304619"/>
          </a:xfrm>
          <a:prstGeom prst="rect">
            <a:avLst/>
          </a:prstGeom>
          <a:solidFill>
            <a:srgbClr val="009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45" y="411121"/>
            <a:ext cx="89262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844" y="1155421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5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nche pictos ver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45" y="411121"/>
            <a:ext cx="89262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844" y="1155421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1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6" y="1013174"/>
            <a:ext cx="65618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5B97D6C-1E61-4CFB-9E7E-495FFA724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" y="5865939"/>
            <a:ext cx="498083" cy="497604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B4634C5-CE4D-4EDF-90C9-9C7F25497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" y="6363543"/>
            <a:ext cx="497604" cy="49760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ED89ADC-D513-4EDE-91DF-44A7D59B4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4824">
            <a:off x="9512023" y="1916309"/>
            <a:ext cx="396715" cy="396335"/>
          </a:xfrm>
          <a:prstGeom prst="rect">
            <a:avLst/>
          </a:prstGeom>
          <a:ln>
            <a:noFill/>
          </a:ln>
        </p:spPr>
      </p:pic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2B7A9F52-7D8A-4F92-A38D-7A59EC0B0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360AEF6B-829F-4844-9C9A-AD41A043F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E61B3ABF-12C7-4C93-B231-88CAC363B3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51490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lang="fr-FR" sz="2000" i="1" kern="1200" dirty="0">
                <a:solidFill>
                  <a:srgbClr val="000000"/>
                </a:solidFill>
                <a:latin typeface="Crimson Pro Light" pitchFamily="2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chemeClr val="tx1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BC76363-30CB-48E1-9D3D-099D52480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48" y="6366723"/>
            <a:ext cx="497605" cy="497605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5" y="1013174"/>
            <a:ext cx="514666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F4B94B-577B-4E74-81F1-C629AD91C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" y="6367289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4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9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1" r:id="rId2"/>
    <p:sldLayoutId id="2147483709" r:id="rId3"/>
    <p:sldLayoutId id="2147483698" r:id="rId4"/>
    <p:sldLayoutId id="2147483724" r:id="rId5"/>
    <p:sldLayoutId id="2147483768" r:id="rId6"/>
    <p:sldLayoutId id="2147483769" r:id="rId7"/>
    <p:sldLayoutId id="2147483699" r:id="rId8"/>
    <p:sldLayoutId id="2147483718" r:id="rId9"/>
    <p:sldLayoutId id="2147483720" r:id="rId10"/>
    <p:sldLayoutId id="2147483716" r:id="rId11"/>
    <p:sldLayoutId id="2147483705" r:id="rId12"/>
    <p:sldLayoutId id="2147483715" r:id="rId13"/>
    <p:sldLayoutId id="2147483704" r:id="rId14"/>
    <p:sldLayoutId id="2147483717" r:id="rId15"/>
    <p:sldLayoutId id="2147483703" r:id="rId16"/>
    <p:sldLayoutId id="2147483714" r:id="rId17"/>
    <p:sldLayoutId id="2147483770" r:id="rId18"/>
    <p:sldLayoutId id="2147483771" r:id="rId19"/>
    <p:sldLayoutId id="214748371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40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78" r:id="rId10"/>
    <p:sldLayoutId id="2147483779" r:id="rId11"/>
    <p:sldLayoutId id="2147483772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2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80" r:id="rId10"/>
    <p:sldLayoutId id="2147483781" r:id="rId11"/>
    <p:sldLayoutId id="2147483774" r:id="rId12"/>
    <p:sldLayoutId id="21474837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82" r:id="rId10"/>
    <p:sldLayoutId id="2147483783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4794435-D13A-4D95-B4E6-269A1664D1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Intervention terrain à La Motte (parcelle 256)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4B1E5E-6F66-4884-8100-BEEE4BDFDDE5}"/>
              </a:ext>
            </a:extLst>
          </p:cNvPr>
          <p:cNvGrpSpPr/>
          <p:nvPr/>
        </p:nvGrpSpPr>
        <p:grpSpPr>
          <a:xfrm>
            <a:off x="7005002" y="1269566"/>
            <a:ext cx="5186998" cy="5172085"/>
            <a:chOff x="7005086" y="1280488"/>
            <a:chExt cx="5186998" cy="517208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D15CF8A-D50E-40A2-93DD-3657388B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8301962" y="2576485"/>
              <a:ext cx="1297246" cy="12960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F6E677-DB23-4A78-9B38-BADD36B75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0896000" y="3874257"/>
              <a:ext cx="1296000" cy="1296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7418ADE-272A-47EF-B4BF-9CAD00126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98669" y="1281107"/>
              <a:ext cx="1297247" cy="1296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4867404-9DB7-446A-8105-15BFB14CC1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96084" y="2577685"/>
              <a:ext cx="1296000" cy="1296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BF53904-B3C1-4814-9BA2-7A97A19AE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000" y="1281107"/>
              <a:ext cx="1296000" cy="129475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6DC7254-9953-476E-9EBA-B3C0275F5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896000" y="5156573"/>
              <a:ext cx="1296000" cy="1296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14657D0-383F-47C2-8D5D-A7654C756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86" y="1280488"/>
              <a:ext cx="1296000" cy="1296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A916A8B-BDCF-4689-9C0E-25D023F53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85" y="3876073"/>
              <a:ext cx="1296000" cy="1294755"/>
            </a:xfrm>
            <a:prstGeom prst="rect">
              <a:avLst/>
            </a:prstGeom>
          </p:spPr>
        </p:pic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34E485-6BBF-4C4E-BD5E-24B5C7257C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05/04/2024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4B6808-BAC9-4C6C-BA9A-3B0FBB240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9650" y="3588774"/>
            <a:ext cx="6568786" cy="663300"/>
          </a:xfrm>
        </p:spPr>
        <p:txBody>
          <a:bodyPr/>
          <a:lstStyle/>
          <a:p>
            <a:r>
              <a:rPr lang="fr-FR" dirty="0"/>
              <a:t>Cycle de la forêt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45EC8D-1FBD-413D-823E-9A65787F8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dirty="0"/>
              <a:t>Renouvellement, coupes, travaux, dépérissement …</a:t>
            </a:r>
          </a:p>
        </p:txBody>
      </p:sp>
    </p:spTree>
    <p:extLst>
      <p:ext uri="{BB962C8B-B14F-4D97-AF65-F5344CB8AC3E}">
        <p14:creationId xmlns:p14="http://schemas.microsoft.com/office/powerpoint/2010/main" val="140319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EA824F-B60B-40B0-938B-9F5BB527E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6735" y="2399071"/>
            <a:ext cx="10799175" cy="871052"/>
          </a:xfrm>
        </p:spPr>
        <p:txBody>
          <a:bodyPr/>
          <a:lstStyle/>
          <a:p>
            <a:r>
              <a:rPr lang="fr-FR" dirty="0"/>
              <a:t>Dépérissement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C593D6-0F2D-42D8-BA37-5BCFD8EA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6735" y="3270123"/>
            <a:ext cx="10878198" cy="446089"/>
          </a:xfrm>
        </p:spPr>
        <p:txBody>
          <a:bodyPr>
            <a:normAutofit/>
          </a:bodyPr>
          <a:lstStyle/>
          <a:p>
            <a:r>
              <a:rPr lang="fr-FR" dirty="0"/>
              <a:t>Forte intensité du dépérissement </a:t>
            </a:r>
            <a:r>
              <a:rPr lang="fr-FR" u="sng" dirty="0"/>
              <a:t>Hêtre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69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26E98AD-8D7C-DB9F-F751-CB486A4B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En l’absence d’une forte réduction de nos émissions de gaz à effet de serre, le climat de Dijon devrait ressembler à celui de Bordeaux en 2025 et à celui de Marseille en 2070.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CF7F74-3F03-5E31-C95F-7338A1FD50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0A14517-2576-3581-F1A4-6BFABC26A9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DF90A80-2A73-D587-D70E-84D0E2B9D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Depuis 2018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C62E228-3303-A768-A1EB-AB6F42DD08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9335" y="1013174"/>
            <a:ext cx="8814097" cy="626779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300 000 ha dépérissent soit 30 fois la superficie de Paris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03BB2D6-F8A2-DF78-AA5A-5998F25B510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61172" y="2073375"/>
            <a:ext cx="5326674" cy="4006043"/>
          </a:xfrm>
        </p:spPr>
        <p:txBody>
          <a:bodyPr/>
          <a:lstStyle/>
          <a:p>
            <a:r>
              <a:rPr lang="fr-FR" b="1" dirty="0"/>
              <a:t>Plusieurs facteurs combinés expliquent le phénomène: </a:t>
            </a:r>
          </a:p>
          <a:p>
            <a:r>
              <a:rPr lang="fr-FR" dirty="0"/>
              <a:t>- des </a:t>
            </a:r>
            <a:r>
              <a:rPr lang="fr-FR" b="1" dirty="0"/>
              <a:t>sécheresse et canicules</a:t>
            </a:r>
            <a:r>
              <a:rPr lang="fr-FR" dirty="0"/>
              <a:t> répétées (2018-2019-2020 et 2022).</a:t>
            </a:r>
          </a:p>
          <a:p>
            <a:endParaRPr lang="fr-FR" sz="200" dirty="0"/>
          </a:p>
          <a:p>
            <a:r>
              <a:rPr lang="fr-FR" dirty="0"/>
              <a:t>- des </a:t>
            </a:r>
            <a:r>
              <a:rPr lang="fr-FR" b="1" dirty="0"/>
              <a:t>insectes ravageurs </a:t>
            </a:r>
            <a:r>
              <a:rPr lang="fr-FR" dirty="0"/>
              <a:t>comme le scolyte, par l’augmentation des températures.</a:t>
            </a:r>
          </a:p>
          <a:p>
            <a:endParaRPr lang="fr-FR" dirty="0"/>
          </a:p>
          <a:p>
            <a:r>
              <a:rPr lang="fr-FR" dirty="0"/>
              <a:t>- des </a:t>
            </a:r>
            <a:r>
              <a:rPr lang="fr-FR" b="1" dirty="0"/>
              <a:t>champignons pathogènes </a:t>
            </a:r>
            <a:r>
              <a:rPr lang="fr-FR" dirty="0"/>
              <a:t>(chalarose du frêne, coulures noires sur le hêtre…). </a:t>
            </a:r>
          </a:p>
        </p:txBody>
      </p:sp>
    </p:spTree>
    <p:extLst>
      <p:ext uri="{BB962C8B-B14F-4D97-AF65-F5344CB8AC3E}">
        <p14:creationId xmlns:p14="http://schemas.microsoft.com/office/powerpoint/2010/main" val="117858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735925A-3445-4FB7-BD9E-870750071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Illustration bois de Breuil</a:t>
            </a:r>
          </a:p>
        </p:txBody>
      </p:sp>
      <p:pic>
        <p:nvPicPr>
          <p:cNvPr id="17" name="Espace réservé pour une image  16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97C07817-0698-4E18-8023-7F8BB3CD4E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8" b="26198"/>
          <a:stretch>
            <a:fillRect/>
          </a:stretch>
        </p:blipFill>
        <p:spPr>
          <a:xfrm>
            <a:off x="6245027" y="1367699"/>
            <a:ext cx="2639855" cy="2639855"/>
          </a:xfrm>
        </p:spPr>
      </p:pic>
      <p:pic>
        <p:nvPicPr>
          <p:cNvPr id="15" name="Espace réservé pour une image  14" descr="Une image contenant arbre, extérieur, plante, chêne&#10;&#10;Description générée automatiquement">
            <a:extLst>
              <a:ext uri="{FF2B5EF4-FFF2-40B4-BE49-F238E27FC236}">
                <a16:creationId xmlns:a16="http://schemas.microsoft.com/office/drawing/2014/main" id="{CD3018BB-CCF3-4E64-A971-4E7C417C67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8" b="26198"/>
          <a:stretch>
            <a:fillRect/>
          </a:stretch>
        </p:blipFill>
        <p:spPr>
          <a:xfrm>
            <a:off x="3555809" y="1367699"/>
            <a:ext cx="2639855" cy="2639855"/>
          </a:xfrm>
        </p:spPr>
      </p:pic>
      <p:pic>
        <p:nvPicPr>
          <p:cNvPr id="19" name="Espace réservé pour une image  18" descr="Une image contenant arbre, extérieur, plante, forêt&#10;&#10;Description générée automatiquement">
            <a:extLst>
              <a:ext uri="{FF2B5EF4-FFF2-40B4-BE49-F238E27FC236}">
                <a16:creationId xmlns:a16="http://schemas.microsoft.com/office/drawing/2014/main" id="{6A0BC9DB-FB51-4BED-9073-DB911894A5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26250"/>
          <a:stretch>
            <a:fillRect/>
          </a:stretch>
        </p:blipFill>
        <p:spPr>
          <a:xfrm>
            <a:off x="8973768" y="1367699"/>
            <a:ext cx="2639855" cy="2639855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6C1549F-B9C2-4576-B489-EA51C15434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6465" y="4386849"/>
            <a:ext cx="2143125" cy="100247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Décollement d’écorce avec suintement noir de l’écorce/bois interne : présence de l’armillaire (champignon parasite)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8D98295-15EF-495D-A00C-4FBCA884CD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4173" y="4361057"/>
            <a:ext cx="2143125" cy="109271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Arbre mort : absence totale de houppier</a:t>
            </a:r>
          </a:p>
          <a:p>
            <a:r>
              <a:rPr lang="fr-FR" dirty="0"/>
              <a:t>Houppier à proximité, dépérissant : tête très claire (absence de feuillage)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FDA8892-1092-491C-90E4-CDCCCADBF0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3391" y="4398438"/>
            <a:ext cx="2143125" cy="109271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Arbre subissant l’été 2022 : perte de branche, de feuillage par endroit, houppier dégarnis</a:t>
            </a:r>
          </a:p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73CE9FD-8BFC-4342-B5AB-3D94AA28A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22132" y="4406749"/>
            <a:ext cx="2143125" cy="109271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Décollement d’écorce, bois interne sec </a:t>
            </a:r>
            <a:r>
              <a:rPr lang="fr-FR" dirty="0">
                <a:sym typeface="Wingdings" panose="05000000000000000000" pitchFamily="2" charset="2"/>
              </a:rPr>
              <a:t> bois considéré BIO, sans valeur marchande, ayant perdu toutes propriétés mécaniques </a:t>
            </a:r>
            <a:endParaRPr lang="fr-FR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ABA1F1B1-A573-4201-A993-7A93AF1F85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b="26230"/>
          <a:stretch/>
        </p:blipFill>
        <p:spPr>
          <a:xfrm>
            <a:off x="758100" y="1367700"/>
            <a:ext cx="2639856" cy="263985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E21A96-9703-9252-8B4E-AF070E25E2C5}"/>
              </a:ext>
            </a:extLst>
          </p:cNvPr>
          <p:cNvSpPr txBox="1"/>
          <p:nvPr/>
        </p:nvSpPr>
        <p:spPr>
          <a:xfrm>
            <a:off x="425833" y="5567181"/>
            <a:ext cx="1153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chemeClr val="bg1"/>
                </a:solidFill>
              </a:rPr>
              <a:t>Attention portée à conserver des arbres montrant des signes de dépérissement afin de compter sur leur résilience et ne pas créer un stress supplémentaire par une coupe trop forte</a:t>
            </a:r>
          </a:p>
        </p:txBody>
      </p:sp>
    </p:spTree>
    <p:extLst>
      <p:ext uri="{BB962C8B-B14F-4D97-AF65-F5344CB8AC3E}">
        <p14:creationId xmlns:p14="http://schemas.microsoft.com/office/powerpoint/2010/main" val="125819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0F9821F-CF75-4F79-29D3-9A78095DC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Stratégie d’adaptation de l’ONF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0B9BB4-4A18-27E4-D203-0C83DDB6E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843" y="1155421"/>
            <a:ext cx="9003117" cy="446089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80% de la forêt publique est renouvelé par régénération naturelle en Bourgogne Franche-Comté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914E7F1-73FA-1479-1D81-CA683F6BB73E}"/>
              </a:ext>
            </a:extLst>
          </p:cNvPr>
          <p:cNvSpPr txBox="1">
            <a:spLocks/>
          </p:cNvSpPr>
          <p:nvPr/>
        </p:nvSpPr>
        <p:spPr>
          <a:xfrm>
            <a:off x="523619" y="1848465"/>
            <a:ext cx="5916509" cy="4519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1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D4BD74-A9EA-9B05-A28E-844E1BC64521}"/>
              </a:ext>
            </a:extLst>
          </p:cNvPr>
          <p:cNvSpPr txBox="1"/>
          <p:nvPr/>
        </p:nvSpPr>
        <p:spPr>
          <a:xfrm>
            <a:off x="145552" y="1739162"/>
            <a:ext cx="7019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600" b="1" dirty="0"/>
              <a:t>Adopter une sylviculture dynamique dans les jeunes peuplements </a:t>
            </a:r>
            <a:r>
              <a:rPr lang="fr-FR" sz="1600" dirty="0"/>
              <a:t>: des forêts moins denses pour laisser plus de ressources à chaque arbre, notamment en eau. 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600" b="1" dirty="0"/>
              <a:t>Augmenter la diversité dans les travaux et la sylviculture (coupe) à tous les stades de la forêt </a:t>
            </a:r>
            <a:r>
              <a:rPr lang="fr-FR" sz="1600" dirty="0"/>
              <a:t>: sélectionner des essences qui résiste au changement climatique comme les érables, le merisier, le cormier …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600" b="1" dirty="0"/>
              <a:t>Maintenir quelques arbres adultes pour abriter du soleil les jeunes arbres</a:t>
            </a:r>
            <a:r>
              <a:rPr lang="fr-FR" sz="1600" dirty="0"/>
              <a:t> durant leurs premières années et éviter de réaliser des soins pendant les canicules.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600" b="1" dirty="0"/>
              <a:t>Continuer à mener la régénération naturelle </a:t>
            </a:r>
            <a:r>
              <a:rPr lang="fr-FR" sz="1600" dirty="0"/>
              <a:t>pour encourager l’adaptation progressive des essences en place.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600" b="1" dirty="0"/>
              <a:t>Développer la régénération par plantation </a:t>
            </a:r>
            <a:r>
              <a:rPr lang="fr-FR" sz="1600" dirty="0"/>
              <a:t>en complément de la régénération naturelle pour accélérer l’installation d’essence plus tolérantes aux sécheresses.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638DA1F-5FFF-0670-7DF5-8F19C0B007F3}"/>
              </a:ext>
            </a:extLst>
          </p:cNvPr>
          <p:cNvSpPr/>
          <p:nvPr/>
        </p:nvSpPr>
        <p:spPr>
          <a:xfrm>
            <a:off x="7655248" y="5566345"/>
            <a:ext cx="2109706" cy="1129507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Cèdres de l’atlas</a:t>
            </a:r>
          </a:p>
          <a:p>
            <a:pPr algn="ctr"/>
            <a:r>
              <a:rPr lang="fr-FR" sz="1200" dirty="0"/>
              <a:t>Chêne pubescent</a:t>
            </a:r>
          </a:p>
          <a:p>
            <a:pPr algn="ctr"/>
            <a:r>
              <a:rPr lang="fr-FR" sz="1200" dirty="0"/>
              <a:t>Sapin de Bornmuller</a:t>
            </a:r>
          </a:p>
          <a:p>
            <a:pPr algn="ctr"/>
            <a:r>
              <a:rPr lang="fr-FR" sz="1200" dirty="0"/>
              <a:t>Pin maritime</a:t>
            </a:r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A45A54B2-AF17-24A4-4A0B-7B34D4C48F5E}"/>
              </a:ext>
            </a:extLst>
          </p:cNvPr>
          <p:cNvCxnSpPr>
            <a:cxnSpLocks/>
            <a:stCxn id="6" idx="2"/>
          </p:cNvCxnSpPr>
          <p:nvPr/>
        </p:nvCxnSpPr>
        <p:spPr>
          <a:xfrm rot="10800000">
            <a:off x="7164914" y="5802455"/>
            <a:ext cx="490334" cy="32864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carte, diagramme&#10;&#10;Description générée automatiquement">
            <a:extLst>
              <a:ext uri="{FF2B5EF4-FFF2-40B4-BE49-F238E27FC236}">
                <a16:creationId xmlns:a16="http://schemas.microsoft.com/office/drawing/2014/main" id="{2518E4E8-191E-75CE-EF9F-A29ACF72F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80" y="1713541"/>
            <a:ext cx="4826768" cy="37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935F4E-34F5-40A0-A278-8BA227D53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3699" y="1039805"/>
            <a:ext cx="3585542" cy="744300"/>
          </a:xfrm>
        </p:spPr>
        <p:txBody>
          <a:bodyPr>
            <a:normAutofit/>
          </a:bodyPr>
          <a:lstStyle/>
          <a:p>
            <a:r>
              <a:rPr lang="fr-FR" dirty="0"/>
              <a:t>Depuis 2019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635E9F-43A1-4AA8-8DFF-6A0AF2AAE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3699" y="1877962"/>
            <a:ext cx="2723536" cy="493035"/>
          </a:xfrm>
        </p:spPr>
        <p:txBody>
          <a:bodyPr>
            <a:normAutofit/>
          </a:bodyPr>
          <a:lstStyle/>
          <a:p>
            <a:r>
              <a:rPr lang="fr-FR" dirty="0"/>
              <a:t>Bilan des coupes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5F40607B-43CB-4AA3-963A-49C27F2DF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853372"/>
              </p:ext>
            </p:extLst>
          </p:nvPr>
        </p:nvGraphicFramePr>
        <p:xfrm>
          <a:off x="402759" y="556548"/>
          <a:ext cx="7104531" cy="6078565"/>
        </p:xfrm>
        <a:graphic>
          <a:graphicData uri="http://schemas.openxmlformats.org/drawingml/2006/table">
            <a:tbl>
              <a:tblPr firstRow="1" firstCol="1" bandRow="1"/>
              <a:tblGrid>
                <a:gridCol w="1353345">
                  <a:extLst>
                    <a:ext uri="{9D8B030D-6E8A-4147-A177-3AD203B41FA5}">
                      <a16:colId xmlns:a16="http://schemas.microsoft.com/office/drawing/2014/main" val="2152477394"/>
                    </a:ext>
                  </a:extLst>
                </a:gridCol>
                <a:gridCol w="3813682">
                  <a:extLst>
                    <a:ext uri="{9D8B030D-6E8A-4147-A177-3AD203B41FA5}">
                      <a16:colId xmlns:a16="http://schemas.microsoft.com/office/drawing/2014/main" val="4280310261"/>
                    </a:ext>
                  </a:extLst>
                </a:gridCol>
                <a:gridCol w="1937504">
                  <a:extLst>
                    <a:ext uri="{9D8B030D-6E8A-4147-A177-3AD203B41FA5}">
                      <a16:colId xmlns:a16="http://schemas.microsoft.com/office/drawing/2014/main" val="3769900219"/>
                    </a:ext>
                  </a:extLst>
                </a:gridCol>
              </a:tblGrid>
              <a:tr h="377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P246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Amélioration sapin + hêtre 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dépérissant 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maisons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94487"/>
                  </a:ext>
                </a:extLst>
              </a:tr>
              <a:tr h="41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P242-243-244-245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Amélioration sapin + rajout sapin 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dépérissant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réalisé en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997020"/>
                  </a:ext>
                </a:extLst>
              </a:tr>
              <a:tr h="41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P256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Amélioration résineuse + rajout épicéas 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dépérissant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réalisé en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773071"/>
                  </a:ext>
                </a:extLst>
              </a:tr>
              <a:tr h="2615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P256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Régénération feuillus (début de renouvellement de la forêt)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4423"/>
                  </a:ext>
                </a:extLst>
              </a:tr>
              <a:tr h="41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P118-119-120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Genivaux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739741"/>
                  </a:ext>
                </a:extLst>
              </a:tr>
              <a:tr h="203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P247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Sanitaire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hêtre (dépérissant)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101435"/>
                  </a:ext>
                </a:extLst>
              </a:tr>
              <a:tr h="41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Régénération définitive (renouvellement de la forêt acquis)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842702"/>
                  </a:ext>
                </a:extLst>
              </a:tr>
              <a:tr h="203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DIVERS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départementale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747958"/>
                  </a:ext>
                </a:extLst>
              </a:tr>
              <a:tr h="415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P254-259-261-262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Coupe rase d’épicéas sec (scolyte)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réalisé en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427521"/>
                  </a:ext>
                </a:extLst>
              </a:tr>
              <a:tr h="415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p240-260-261-263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Coupe rase d’épicéas sec (scolyte)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réalisé en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24134"/>
                  </a:ext>
                </a:extLst>
              </a:tr>
              <a:tr h="203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P120-121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 </a:t>
                      </a: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Genivaux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10/02/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733769"/>
                  </a:ext>
                </a:extLst>
              </a:tr>
              <a:tr h="203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P116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 </a:t>
                      </a:r>
                      <a:r>
                        <a:rPr lang="fr-FR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route de Goux les Dambelin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11/02/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077107"/>
                  </a:ext>
                </a:extLst>
              </a:tr>
              <a:tr h="377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Régénération feuillus (renouvellement forêt)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avec enjeux dépérissement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du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721566"/>
                  </a:ext>
                </a:extLst>
              </a:tr>
              <a:tr h="415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P244-245-248-249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Sanitaire</a:t>
                      </a: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(hêtre dépérissant)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du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29987"/>
                  </a:ext>
                </a:extLst>
              </a:tr>
              <a:tr h="41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P118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Sécurisation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Genivaux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02/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09487"/>
                  </a:ext>
                </a:extLst>
              </a:tr>
              <a:tr h="563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P259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Amélioration des chênes avec</a:t>
                      </a: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prélèvement des chablis (bois renversé par le vent) et hêtre dépérissant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Vente de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69941"/>
                  </a:ext>
                </a:extLst>
              </a:tr>
              <a:tr h="346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P252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Eclaircie de jeune peuplement (avenir de la forêt)</a:t>
                      </a: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Affouage 2022-2023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6" marR="557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608029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C2EF56C-E713-288F-2556-F15CEEBB8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356714"/>
              </p:ext>
            </p:extLst>
          </p:nvPr>
        </p:nvGraphicFramePr>
        <p:xfrm>
          <a:off x="7639664" y="5271565"/>
          <a:ext cx="429701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232">
                  <a:extLst>
                    <a:ext uri="{9D8B030D-6E8A-4147-A177-3AD203B41FA5}">
                      <a16:colId xmlns:a16="http://schemas.microsoft.com/office/drawing/2014/main" val="3690764236"/>
                    </a:ext>
                  </a:extLst>
                </a:gridCol>
                <a:gridCol w="2261420">
                  <a:extLst>
                    <a:ext uri="{9D8B030D-6E8A-4147-A177-3AD203B41FA5}">
                      <a16:colId xmlns:a16="http://schemas.microsoft.com/office/drawing/2014/main" val="2719047027"/>
                    </a:ext>
                  </a:extLst>
                </a:gridCol>
                <a:gridCol w="1111362">
                  <a:extLst>
                    <a:ext uri="{9D8B030D-6E8A-4147-A177-3AD203B41FA5}">
                      <a16:colId xmlns:a16="http://schemas.microsoft.com/office/drawing/2014/main" val="1056598465"/>
                    </a:ext>
                  </a:extLst>
                </a:gridCol>
              </a:tblGrid>
              <a:tr h="372150">
                <a:tc>
                  <a:txBody>
                    <a:bodyPr/>
                    <a:lstStyle/>
                    <a:p>
                      <a:r>
                        <a:rPr lang="fr-FR" sz="1200" b="1" dirty="0"/>
                        <a:t>P260-118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Sécurisation</a:t>
                      </a:r>
                      <a:r>
                        <a:rPr lang="fr-FR" sz="1200" dirty="0"/>
                        <a:t> sentier balisé + </a:t>
                      </a:r>
                      <a:r>
                        <a:rPr lang="fr-FR" sz="1200" b="1" dirty="0"/>
                        <a:t>coupe </a:t>
                      </a:r>
                      <a:r>
                        <a:rPr lang="fr-FR" sz="1200" b="1"/>
                        <a:t>rase d’épicéas </a:t>
                      </a:r>
                      <a:r>
                        <a:rPr lang="fr-FR" sz="1200" b="1" dirty="0"/>
                        <a:t>sec </a:t>
                      </a:r>
                      <a:r>
                        <a:rPr lang="fr-FR" sz="1200" dirty="0"/>
                        <a:t>(scolytes)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Vente de </a:t>
                      </a:r>
                      <a:r>
                        <a:rPr lang="fr-FR" sz="1200" b="1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829033"/>
                  </a:ext>
                </a:extLst>
              </a:tr>
              <a:tr h="372150">
                <a:tc>
                  <a:txBody>
                    <a:bodyPr/>
                    <a:lstStyle/>
                    <a:p>
                      <a:r>
                        <a:rPr lang="fr-FR" sz="1200" b="1" dirty="0"/>
                        <a:t>P256-258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Régénération avec enjeux dépérissement hêtre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Vente de </a:t>
                      </a:r>
                      <a:r>
                        <a:rPr lang="fr-FR" sz="1200" b="1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04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FEE43D8-53B6-BBBB-A284-9517609AD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627" y="1887794"/>
            <a:ext cx="10798828" cy="4748980"/>
          </a:xfrm>
        </p:spPr>
        <p:txBody>
          <a:bodyPr>
            <a:normAutofit/>
          </a:bodyPr>
          <a:lstStyle/>
          <a:p>
            <a:r>
              <a:rPr lang="fr-FR" i="1" u="sng" dirty="0"/>
              <a:t>Martelage</a:t>
            </a:r>
            <a:r>
              <a:rPr lang="fr-FR" dirty="0"/>
              <a:t> : opération qui consiste à marquer les arbres d’une coupe forestière. </a:t>
            </a:r>
          </a:p>
          <a:p>
            <a:endParaRPr lang="fr-FR" sz="600" dirty="0"/>
          </a:p>
          <a:p>
            <a:r>
              <a:rPr lang="fr-FR" i="1" u="sng" dirty="0"/>
              <a:t>Semencier</a:t>
            </a:r>
            <a:r>
              <a:rPr lang="fr-FR" dirty="0"/>
              <a:t> : arbre adulte producteur de semence (semis).</a:t>
            </a:r>
          </a:p>
          <a:p>
            <a:endParaRPr lang="fr-FR" sz="600" dirty="0"/>
          </a:p>
          <a:p>
            <a:r>
              <a:rPr lang="fr-FR" i="1" u="sng" dirty="0"/>
              <a:t>Sylviculture</a:t>
            </a:r>
            <a:r>
              <a:rPr lang="fr-FR" dirty="0"/>
              <a:t> :  ensemble d’intervention visant à la gestion des peuplements forestiers du stade semis au stade mature. </a:t>
            </a:r>
          </a:p>
          <a:p>
            <a:endParaRPr lang="fr-FR" sz="600" dirty="0"/>
          </a:p>
          <a:p>
            <a:r>
              <a:rPr lang="fr-FR" i="1" u="sng" dirty="0"/>
              <a:t>Essence</a:t>
            </a:r>
            <a:r>
              <a:rPr lang="fr-FR" dirty="0"/>
              <a:t> : terme qualifiant une espèce d’arbre (exemple : le hêtre est une essence forestière).</a:t>
            </a:r>
          </a:p>
          <a:p>
            <a:endParaRPr lang="fr-FR" sz="600" dirty="0"/>
          </a:p>
          <a:p>
            <a:r>
              <a:rPr lang="fr-FR" i="1" u="sng" dirty="0"/>
              <a:t>Houppier</a:t>
            </a:r>
            <a:r>
              <a:rPr lang="fr-FR" dirty="0"/>
              <a:t> : Ensemble des branches formant la cime d'un arbre.</a:t>
            </a:r>
          </a:p>
          <a:p>
            <a:endParaRPr lang="fr-FR" sz="600" dirty="0"/>
          </a:p>
          <a:p>
            <a:r>
              <a:rPr lang="fr-FR" i="1" u="sng" dirty="0"/>
              <a:t>Résilience</a:t>
            </a:r>
            <a:r>
              <a:rPr lang="fr-FR" dirty="0"/>
              <a:t> : Capacité d’un arbre à retrouver un fonctionnement normal après une perturbation (maladie, sécheresse …).</a:t>
            </a:r>
          </a:p>
          <a:p>
            <a:endParaRPr lang="fr-FR" sz="600" dirty="0"/>
          </a:p>
          <a:p>
            <a:r>
              <a:rPr lang="fr-FR" i="1" u="sng" dirty="0"/>
              <a:t>Couvert forestier </a:t>
            </a:r>
            <a:r>
              <a:rPr lang="fr-FR" dirty="0"/>
              <a:t>: est l’ensemble formé par les cimes des arbres d’une forêt.</a:t>
            </a:r>
          </a:p>
          <a:p>
            <a:endParaRPr lang="fr-FR" sz="600" dirty="0"/>
          </a:p>
          <a:p>
            <a:r>
              <a:rPr lang="fr-FR" i="1" u="sng" dirty="0"/>
              <a:t>Champignon pathogène </a:t>
            </a:r>
            <a:r>
              <a:rPr lang="fr-FR" dirty="0"/>
              <a:t>: champignon qui provoque une maladie. </a:t>
            </a:r>
          </a:p>
          <a:p>
            <a:endParaRPr lang="fr-FR" sz="6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19A9D9-34EF-A734-201C-6B2E439C9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LEXIQUE</a:t>
            </a:r>
          </a:p>
        </p:txBody>
      </p:sp>
    </p:spTree>
    <p:extLst>
      <p:ext uri="{BB962C8B-B14F-4D97-AF65-F5344CB8AC3E}">
        <p14:creationId xmlns:p14="http://schemas.microsoft.com/office/powerpoint/2010/main" val="349633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0EAA44-09F2-4C31-8097-3C522FBDF372}"/>
              </a:ext>
            </a:extLst>
          </p:cNvPr>
          <p:cNvSpPr txBox="1"/>
          <p:nvPr/>
        </p:nvSpPr>
        <p:spPr>
          <a:xfrm>
            <a:off x="3668232" y="4008474"/>
            <a:ext cx="4391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Marianne" panose="02000000000000000000" pitchFamily="50" charset="0"/>
              </a:rPr>
              <a:t>Merci pour votre attention.</a:t>
            </a:r>
          </a:p>
        </p:txBody>
      </p:sp>
    </p:spTree>
    <p:extLst>
      <p:ext uri="{BB962C8B-B14F-4D97-AF65-F5344CB8AC3E}">
        <p14:creationId xmlns:p14="http://schemas.microsoft.com/office/powerpoint/2010/main" val="340934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2528B89-3743-3553-8E93-05A8B1E86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901" y="1927123"/>
            <a:ext cx="10077591" cy="426602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DOCUMENT D’AMENAGEMENT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PEUPLEMENT REGULIER </a:t>
            </a:r>
            <a:r>
              <a:rPr lang="fr-FR" dirty="0"/>
              <a:t>(point sur la parcelle 256 – La motte)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POST-SCOLYTE</a:t>
            </a:r>
            <a:r>
              <a:rPr lang="fr-FR" dirty="0"/>
              <a:t> (coupe rase d’épicéa et plan de relance)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PEUPLEMENT IRREGULIER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DEPERISSEMENT</a:t>
            </a:r>
            <a:r>
              <a:rPr lang="fr-FR" dirty="0"/>
              <a:t> : stratégie d’adaptation et bilan des coupes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470CF9-EF61-3910-C136-388203CDC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68111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EBB3DC1-6205-E572-BABF-DDECE4920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Document d’aménagement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7A12AB-E543-DBF5-7AB0-CE6D804602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Gestion durable – 20ans </a:t>
            </a:r>
          </a:p>
        </p:txBody>
      </p:sp>
      <p:pic>
        <p:nvPicPr>
          <p:cNvPr id="8" name="Image 7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042B7FFD-B35F-D111-A0BE-571B48CD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64" y="1656177"/>
            <a:ext cx="3544973" cy="4755593"/>
          </a:xfrm>
          <a:prstGeom prst="rect">
            <a:avLst/>
          </a:prstGeom>
        </p:spPr>
      </p:pic>
      <p:pic>
        <p:nvPicPr>
          <p:cNvPr id="10" name="Image 9" descr="Une image contenant texte, Police, papier, nombre&#10;&#10;Description générée automatiquement">
            <a:extLst>
              <a:ext uri="{FF2B5EF4-FFF2-40B4-BE49-F238E27FC236}">
                <a16:creationId xmlns:a16="http://schemas.microsoft.com/office/drawing/2014/main" id="{E95C585F-C205-0DEE-33FA-C37A8EBF5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29" y="1042465"/>
            <a:ext cx="4020713" cy="52077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3D3C985-E82A-AFFF-9187-B5B7C6BF7675}"/>
              </a:ext>
            </a:extLst>
          </p:cNvPr>
          <p:cNvSpPr txBox="1"/>
          <p:nvPr/>
        </p:nvSpPr>
        <p:spPr>
          <a:xfrm>
            <a:off x="129050" y="3427030"/>
            <a:ext cx="291482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Document où le forestier s’appui pour le programme de coupe et de travaux chaque année en l’adaptant selon les différents aléas (climatique, accroissement …).</a:t>
            </a:r>
          </a:p>
        </p:txBody>
      </p:sp>
    </p:spTree>
    <p:extLst>
      <p:ext uri="{BB962C8B-B14F-4D97-AF65-F5344CB8AC3E}">
        <p14:creationId xmlns:p14="http://schemas.microsoft.com/office/powerpoint/2010/main" val="275853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capture d’écra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23B09B0A-A769-6ABE-48E2-7AA1030F81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4" b="17834"/>
          <a:stretch>
            <a:fillRect/>
          </a:stretch>
        </p:blipFill>
        <p:spPr>
          <a:xfrm>
            <a:off x="4573703" y="4229800"/>
            <a:ext cx="3650463" cy="160047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7FF5AE-2540-401F-83EE-D09476496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907" y="1639955"/>
            <a:ext cx="3792782" cy="489849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Semis</a:t>
            </a:r>
            <a:r>
              <a:rPr lang="fr-FR" dirty="0"/>
              <a:t> : des travaux sylvicoles sont réalisés : dégagement, nettoiement, dépressage. </a:t>
            </a:r>
          </a:p>
          <a:p>
            <a:pPr algn="just"/>
            <a:endParaRPr lang="fr-FR" sz="3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10-35ans</a:t>
            </a:r>
            <a:r>
              <a:rPr lang="fr-FR" dirty="0"/>
              <a:t> : coupes d’éclaircies</a:t>
            </a:r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(parcelle 252 - bois de breuil) </a:t>
            </a:r>
            <a:r>
              <a:rPr lang="fr-FR" dirty="0"/>
              <a:t>: sélection des arbres d’avenir, favoriser la diversité et le mélange (chêne et autres). Création de cloisonnements d’exploitation tous les 18m. </a:t>
            </a:r>
          </a:p>
          <a:p>
            <a:pPr algn="just"/>
            <a:endParaRPr lang="fr-FR" sz="3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Maturité</a:t>
            </a:r>
            <a:r>
              <a:rPr lang="fr-FR" dirty="0"/>
              <a:t> : coupe d’amélioration </a:t>
            </a:r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(parcelle 259 – Jésus Christ) </a:t>
            </a:r>
            <a:r>
              <a:rPr lang="fr-FR" dirty="0"/>
              <a:t>et préparation à la régénération. </a:t>
            </a:r>
          </a:p>
          <a:p>
            <a:pPr algn="just"/>
            <a:endParaRPr lang="fr-FR" sz="3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Renouvellement</a:t>
            </a:r>
            <a:r>
              <a:rPr lang="fr-FR" dirty="0"/>
              <a:t> : ouverture progressive du peuplement pour la mise en lumière des semis. Jumelé à des travaux et création de cloisonnements sylvicoles. </a:t>
            </a:r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(Parcelle 256 – La motte)</a:t>
            </a:r>
          </a:p>
        </p:txBody>
      </p:sp>
      <p:pic>
        <p:nvPicPr>
          <p:cNvPr id="11" name="Espace réservé pour une image 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F30A8746-AEE6-4998-067C-23E54E026A5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r="3186"/>
          <a:stretch>
            <a:fillRect/>
          </a:stretch>
        </p:blipFill>
        <p:spPr>
          <a:xfrm>
            <a:off x="4293238" y="652143"/>
            <a:ext cx="7861856" cy="3286125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935F4E-34F5-40A0-A278-8BA227D53C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491" y="560440"/>
            <a:ext cx="2986908" cy="1079514"/>
          </a:xfrm>
        </p:spPr>
        <p:txBody>
          <a:bodyPr/>
          <a:lstStyle/>
          <a:p>
            <a:r>
              <a:rPr lang="fr-FR" u="sng" dirty="0"/>
              <a:t>PEUPLEMENT REGULIER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4F156A-4FCA-48DC-A57C-150DFD56D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3858428" y="1071584"/>
            <a:ext cx="360345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60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12FBFB-9CC7-4B9A-978C-50E87BF97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783" y="505817"/>
            <a:ext cx="10695804" cy="41103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PARCELLE 256 – LA MOTTE – 9,96 hectares (ha)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639E66D-6C55-4B86-B435-5D5E9846AF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7820" y="2467897"/>
            <a:ext cx="1663958" cy="110121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Coupe secondaire (Régénération naturelle progressive)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0AE11D3-8F81-48E1-B1C1-363E0F5954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7552" y="3783113"/>
            <a:ext cx="3104494" cy="293984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200" b="1" u="sng" dirty="0"/>
              <a:t>Martelage</a:t>
            </a:r>
            <a:r>
              <a:rPr lang="fr-FR" sz="1200" b="1" dirty="0"/>
              <a:t> 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6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Des semenciers (producteur de graines) non conformes et dépérissant.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Des arbres non semenciers (diamètre inférieur à 45 cm).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Des semenciers où la quantité de semis est suffisante et dont le houppier (tête) est conséquent pour limiter les dégâts au moment de l’abattage.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Des résineux pour limiter la régénération en quantité de sapin.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Laisser des arbres BIO (triangle)</a:t>
            </a:r>
          </a:p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6CFB6EC-DBA3-450E-A302-3D635F6F71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57338" y="2467896"/>
            <a:ext cx="2143125" cy="49161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Cloisonnement d’exploitation 18m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7226E54-B494-4F6A-9268-A5D445B408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75" y="3783113"/>
            <a:ext cx="2143125" cy="192190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1200" b="1" u="sng" dirty="0"/>
              <a:t>Circulation des engins forestiers </a:t>
            </a:r>
            <a:r>
              <a:rPr lang="fr-FR" dirty="0"/>
              <a:t>tous les 18m pour préserver les semis et limiter le tassement des sols. </a:t>
            </a:r>
          </a:p>
          <a:p>
            <a:endParaRPr lang="fr-FR" sz="400" dirty="0"/>
          </a:p>
          <a:p>
            <a:r>
              <a:rPr lang="fr-FR" dirty="0"/>
              <a:t>Interdiction de circuler en dehors.</a:t>
            </a:r>
          </a:p>
          <a:p>
            <a:endParaRPr lang="fr-FR" sz="400" dirty="0"/>
          </a:p>
          <a:p>
            <a:r>
              <a:rPr lang="fr-FR" dirty="0"/>
              <a:t>Largeur de 4m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7DC7940-CC00-417F-8ED9-56F58AEB9B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44596" y="2555821"/>
            <a:ext cx="2143125" cy="49161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Travaux sylvicoles</a:t>
            </a:r>
          </a:p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5AD55E8-58D9-42DE-90AC-226D962503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71303" y="3810566"/>
            <a:ext cx="2625214" cy="228543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200" b="1" u="sng" dirty="0"/>
              <a:t>Dégagement manuel (6,96 ha) </a:t>
            </a:r>
            <a:r>
              <a:rPr lang="fr-FR" dirty="0"/>
              <a:t>des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6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Semis de chêne concurrencés (par le noisetier, le hêtre et la ronce).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- Semis divers comme les érables et le merisier.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3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= diversification des essences contre le changement climatique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200" b="1" u="sng" dirty="0"/>
              <a:t>Broyage à hauteur sur 3ha </a:t>
            </a:r>
            <a:r>
              <a:rPr lang="fr-FR" dirty="0"/>
              <a:t>: pour favoriser l’apparition des semis de chênes.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A843A04-4DA8-43FC-A97A-5E619345F6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02749" y="2422611"/>
            <a:ext cx="1879600" cy="75803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Création de cloisonnement sylvicole à 6m</a:t>
            </a:r>
          </a:p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25FB478-913F-493C-A86E-D27136C74B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70986" y="3825575"/>
            <a:ext cx="2143125" cy="127301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1200" b="1" u="sng" dirty="0"/>
              <a:t>Circulation des ouvriers sylvicoles </a:t>
            </a:r>
            <a:r>
              <a:rPr lang="fr-FR" dirty="0"/>
              <a:t>à pied pour dégager manuellement les semis.</a:t>
            </a:r>
          </a:p>
          <a:p>
            <a:r>
              <a:rPr lang="fr-FR" dirty="0"/>
              <a:t>Largeur de 2m.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94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735925A-3445-4FB7-BD9E-870750071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P256 – LA MOTTE (TE)</a:t>
            </a:r>
          </a:p>
        </p:txBody>
      </p:sp>
      <p:pic>
        <p:nvPicPr>
          <p:cNvPr id="17" name="Espace réservé pour une image  16" descr="Une image contenant arbre, plein air, trompe, herbe&#10;&#10;Description générée automatiquement">
            <a:extLst>
              <a:ext uri="{FF2B5EF4-FFF2-40B4-BE49-F238E27FC236}">
                <a16:creationId xmlns:a16="http://schemas.microsoft.com/office/drawing/2014/main" id="{38997156-928D-8517-C5F0-5A2E3687218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4" b="18944"/>
          <a:stretch>
            <a:fillRect/>
          </a:stretch>
        </p:blipFill>
        <p:spPr>
          <a:xfrm>
            <a:off x="6740351" y="1532614"/>
            <a:ext cx="1947372" cy="1947372"/>
          </a:xfrm>
        </p:spPr>
      </p:pic>
      <p:pic>
        <p:nvPicPr>
          <p:cNvPr id="15" name="Espace réservé pour une image  14" descr="Une image contenant plein air, trompe, plante, arbre&#10;&#10;Description générée automatiquement">
            <a:extLst>
              <a:ext uri="{FF2B5EF4-FFF2-40B4-BE49-F238E27FC236}">
                <a16:creationId xmlns:a16="http://schemas.microsoft.com/office/drawing/2014/main" id="{29683DE4-4779-D5AF-03A9-50A641AC68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9" b="20159"/>
          <a:stretch>
            <a:fillRect/>
          </a:stretch>
        </p:blipFill>
        <p:spPr>
          <a:xfrm>
            <a:off x="3857339" y="1560863"/>
            <a:ext cx="1883625" cy="1883625"/>
          </a:xfrm>
        </p:spPr>
      </p:pic>
      <p:pic>
        <p:nvPicPr>
          <p:cNvPr id="19" name="Espace réservé pour une image  18" descr="Une image contenant plante, arbre, plein air, trompe&#10;&#10;Description générée automatiquement">
            <a:extLst>
              <a:ext uri="{FF2B5EF4-FFF2-40B4-BE49-F238E27FC236}">
                <a16:creationId xmlns:a16="http://schemas.microsoft.com/office/drawing/2014/main" id="{7A962D09-C6F2-C91C-DDED-EA8C3A8966D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b="20353"/>
          <a:stretch>
            <a:fillRect/>
          </a:stretch>
        </p:blipFill>
        <p:spPr>
          <a:xfrm>
            <a:off x="9466740" y="1535654"/>
            <a:ext cx="1947372" cy="1947372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C0BF32B-8847-4AC0-A4D2-A87FEEE729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Flashis marteau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6C1549F-B9C2-4576-B489-EA51C15434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38237" y="4292085"/>
            <a:ext cx="2143125" cy="781360"/>
          </a:xfrm>
        </p:spPr>
        <p:txBody>
          <a:bodyPr>
            <a:normAutofit/>
          </a:bodyPr>
          <a:lstStyle/>
          <a:p>
            <a:r>
              <a:rPr lang="fr-FR" dirty="0"/>
              <a:t>Bois vendu bord de route en contrat d’approvisionnement (scierie locale)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535AF17-F2DD-4485-A710-04DA016DDC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Arbre BIO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8D98295-15EF-495D-A00C-4FBCA884CD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7339" y="4292085"/>
            <a:ext cx="2143125" cy="514145"/>
          </a:xfrm>
        </p:spPr>
        <p:txBody>
          <a:bodyPr>
            <a:normAutofit/>
          </a:bodyPr>
          <a:lstStyle/>
          <a:p>
            <a:r>
              <a:rPr lang="fr-FR" dirty="0"/>
              <a:t>A ne pas couper, pour la biodiversité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28E4261-3932-4372-AE80-72115B3BF8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Chevrons</a:t>
            </a:r>
          </a:p>
          <a:p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FDA8892-1092-491C-90E4-CDCCCADBF0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4597" y="4292085"/>
            <a:ext cx="2143125" cy="478647"/>
          </a:xfrm>
        </p:spPr>
        <p:txBody>
          <a:bodyPr>
            <a:normAutofit/>
          </a:bodyPr>
          <a:lstStyle/>
          <a:p>
            <a:r>
              <a:rPr lang="fr-FR" dirty="0"/>
              <a:t>Cloisonnements d’exploitation</a:t>
            </a:r>
          </a:p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13CA3B2-EE2F-45B0-85B8-3ACFC392D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/>
              <a:t>Griffe</a:t>
            </a:r>
          </a:p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73CE9FD-8BFC-4342-B5AB-3D94AA28A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70987" y="4292039"/>
            <a:ext cx="2143125" cy="1164863"/>
          </a:xfrm>
        </p:spPr>
        <p:txBody>
          <a:bodyPr>
            <a:normAutofit/>
          </a:bodyPr>
          <a:lstStyle/>
          <a:p>
            <a:r>
              <a:rPr lang="fr-FR" dirty="0"/>
              <a:t>Bois griffé destiné pour les habitants de la commune </a:t>
            </a:r>
          </a:p>
          <a:p>
            <a:r>
              <a:rPr lang="fr-FR" dirty="0"/>
              <a:t>Ou</a:t>
            </a:r>
          </a:p>
          <a:p>
            <a:r>
              <a:rPr lang="fr-FR" dirty="0"/>
              <a:t>Chauffage (hors bois d’œuvre = sciage) à vendre</a:t>
            </a:r>
          </a:p>
          <a:p>
            <a:endParaRPr lang="fr-FR" dirty="0"/>
          </a:p>
        </p:txBody>
      </p:sp>
      <p:pic>
        <p:nvPicPr>
          <p:cNvPr id="26" name="Espace réservé pour une image  25" descr="Une image contenant arbre, plein air, nature, ver&#10;&#10;Description générée automatiquement">
            <a:extLst>
              <a:ext uri="{FF2B5EF4-FFF2-40B4-BE49-F238E27FC236}">
                <a16:creationId xmlns:a16="http://schemas.microsoft.com/office/drawing/2014/main" id="{50D53533-E514-5F96-5B68-780772642F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4" b="21304"/>
          <a:stretch>
            <a:fillRect/>
          </a:stretch>
        </p:blipFill>
        <p:spPr>
          <a:xfrm>
            <a:off x="1396181" y="1467329"/>
            <a:ext cx="1461772" cy="2012656"/>
          </a:xfrm>
        </p:spPr>
      </p:pic>
    </p:spTree>
    <p:extLst>
      <p:ext uri="{BB962C8B-B14F-4D97-AF65-F5344CB8AC3E}">
        <p14:creationId xmlns:p14="http://schemas.microsoft.com/office/powerpoint/2010/main" val="153978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5DF5CFC-BFB7-50F9-F445-BAF379494F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Autres marquages</a:t>
            </a:r>
          </a:p>
        </p:txBody>
      </p:sp>
      <p:pic>
        <p:nvPicPr>
          <p:cNvPr id="16" name="Espace réservé pour une image  15" descr="Une image contenant plein air, arbre, bleu, oiseau&#10;&#10;Description générée automatiquement">
            <a:extLst>
              <a:ext uri="{FF2B5EF4-FFF2-40B4-BE49-F238E27FC236}">
                <a16:creationId xmlns:a16="http://schemas.microsoft.com/office/drawing/2014/main" id="{EF64E7AC-E8E9-0A9F-2D55-EC589756D6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1138237" y="1414107"/>
            <a:ext cx="2143125" cy="2143125"/>
          </a:xfrm>
        </p:spPr>
      </p:pic>
      <p:pic>
        <p:nvPicPr>
          <p:cNvPr id="20" name="Espace réservé pour une image  19" descr="Une image contenant plein air, arbre, rouge, bouche d’incendie&#10;&#10;Description générée automatiquement">
            <a:extLst>
              <a:ext uri="{FF2B5EF4-FFF2-40B4-BE49-F238E27FC236}">
                <a16:creationId xmlns:a16="http://schemas.microsoft.com/office/drawing/2014/main" id="{6D12F118-1283-795E-9303-8D7BE66CD9E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9297860" y="1432126"/>
            <a:ext cx="2143126" cy="2143126"/>
          </a:xfrm>
        </p:spPr>
      </p:pic>
      <p:pic>
        <p:nvPicPr>
          <p:cNvPr id="18" name="Espace réservé pour une image  17" descr="Une image contenant plein air, arbre, signe, herbe&#10;&#10;Description générée automatiquement">
            <a:extLst>
              <a:ext uri="{FF2B5EF4-FFF2-40B4-BE49-F238E27FC236}">
                <a16:creationId xmlns:a16="http://schemas.microsoft.com/office/drawing/2014/main" id="{A2095BD3-CE24-1500-BA27-D46E1CC146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3857338" y="1421883"/>
            <a:ext cx="2143126" cy="2143126"/>
          </a:xfrm>
        </p:spPr>
      </p:pic>
      <p:pic>
        <p:nvPicPr>
          <p:cNvPr id="22" name="Espace réservé pour une image  21" descr="Une image contenant arbre, plein air, plante, grotte&#10;&#10;Description générée automatiquement">
            <a:extLst>
              <a:ext uri="{FF2B5EF4-FFF2-40B4-BE49-F238E27FC236}">
                <a16:creationId xmlns:a16="http://schemas.microsoft.com/office/drawing/2014/main" id="{E63A54FC-E37B-1DC5-1613-E57DBA88A42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6" b="26656"/>
          <a:stretch>
            <a:fillRect/>
          </a:stretch>
        </p:blipFill>
        <p:spPr>
          <a:xfrm>
            <a:off x="6544596" y="1428999"/>
            <a:ext cx="2143125" cy="2143125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DCD2937-CF92-C0FF-3C6D-388D94B5F8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Tige d’avenir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96D110A-712F-B3BA-6C34-C6132162B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38237" y="4292085"/>
            <a:ext cx="2143125" cy="535554"/>
          </a:xfrm>
        </p:spPr>
        <p:txBody>
          <a:bodyPr>
            <a:normAutofit/>
          </a:bodyPr>
          <a:lstStyle/>
          <a:p>
            <a:r>
              <a:rPr lang="fr-FR" dirty="0"/>
              <a:t>Arbre à conserver : ne pas couper et frotter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4CC84B2-2547-3052-D919-679EAAD259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77265" y="3958632"/>
            <a:ext cx="2323199" cy="457026"/>
          </a:xfrm>
        </p:spPr>
        <p:txBody>
          <a:bodyPr>
            <a:normAutofit/>
          </a:bodyPr>
          <a:lstStyle/>
          <a:p>
            <a:r>
              <a:rPr lang="fr-FR" dirty="0"/>
              <a:t>Périmètre de la forêt communale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2B66E95-9FDF-12AB-6167-1A10F07EAA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7339" y="4415658"/>
            <a:ext cx="2143125" cy="393623"/>
          </a:xfrm>
        </p:spPr>
        <p:txBody>
          <a:bodyPr>
            <a:normAutofit/>
          </a:bodyPr>
          <a:lstStyle/>
          <a:p>
            <a:r>
              <a:rPr lang="fr-FR" dirty="0"/>
              <a:t>Limite entre le privé et la commune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5BCF8F-16E1-2554-8298-9F612162B4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Gaufres de périmètre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AAD4CB2-54D9-1B10-72DF-154780637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/>
              <a:t>Limite de parcelle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7F1DC72-5740-EEA2-CC64-DD00701579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70987" y="4292040"/>
            <a:ext cx="2143125" cy="457026"/>
          </a:xfrm>
        </p:spPr>
        <p:txBody>
          <a:bodyPr>
            <a:normAutofit/>
          </a:bodyPr>
          <a:lstStyle/>
          <a:p>
            <a:r>
              <a:rPr lang="fr-FR" dirty="0"/>
              <a:t>Entre chaque parcelle communale</a:t>
            </a:r>
          </a:p>
        </p:txBody>
      </p:sp>
    </p:spTree>
    <p:extLst>
      <p:ext uri="{BB962C8B-B14F-4D97-AF65-F5344CB8AC3E}">
        <p14:creationId xmlns:p14="http://schemas.microsoft.com/office/powerpoint/2010/main" val="155087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plein air, nature, ciel, eau&#10;&#10;Description générée automatiquement">
            <a:extLst>
              <a:ext uri="{FF2B5EF4-FFF2-40B4-BE49-F238E27FC236}">
                <a16:creationId xmlns:a16="http://schemas.microsoft.com/office/drawing/2014/main" id="{9125B1FA-3BF5-E6E6-EA81-A58E164E3F98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r="27996"/>
          <a:stretch>
            <a:fillRect/>
          </a:stretch>
        </p:blipFill>
        <p:spPr>
          <a:xfrm rot="5400000">
            <a:off x="5726113" y="3983038"/>
            <a:ext cx="2125662" cy="3622675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2EE1F7-31F0-4B23-B05E-A1C7FADBF60E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fr-FR" dirty="0"/>
              <a:t>Plan de Relance (</a:t>
            </a:r>
            <a:r>
              <a:rPr lang="fr-FR" sz="1200" i="1" dirty="0"/>
              <a:t>subvention de l’état pour le relancement de l’économie et contribution à la transition écologique</a:t>
            </a:r>
            <a:r>
              <a:rPr lang="fr-FR" dirty="0"/>
              <a:t>) : </a:t>
            </a:r>
          </a:p>
          <a:p>
            <a:r>
              <a:rPr lang="fr-FR" dirty="0"/>
              <a:t>-  </a:t>
            </a:r>
            <a:r>
              <a:rPr lang="fr-FR" b="1" dirty="0"/>
              <a:t>1,2 ha en p261 (Jésus Christ)</a:t>
            </a:r>
          </a:p>
          <a:p>
            <a:r>
              <a:rPr lang="fr-FR" b="1" dirty="0"/>
              <a:t>- plantation de chêne sessile et lisière de cormier - alisier</a:t>
            </a:r>
          </a:p>
        </p:txBody>
      </p:sp>
      <p:pic>
        <p:nvPicPr>
          <p:cNvPr id="19" name="Espace réservé pour une image  18" descr="Une image contenant plein air, ciel, nature, forêt&#10;&#10;Description générée automatiquement">
            <a:extLst>
              <a:ext uri="{FF2B5EF4-FFF2-40B4-BE49-F238E27FC236}">
                <a16:creationId xmlns:a16="http://schemas.microsoft.com/office/drawing/2014/main" id="{24C68CDA-C56E-077C-B365-9D667E4779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r="27757"/>
          <a:stretch>
            <a:fillRect/>
          </a:stretch>
        </p:blipFill>
        <p:spPr>
          <a:xfrm rot="5400000">
            <a:off x="5713413" y="-735013"/>
            <a:ext cx="2143125" cy="3613151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D791B4-45D7-4992-A2FA-D540F85CC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940288"/>
            <a:ext cx="3126616" cy="776306"/>
          </a:xfrm>
        </p:spPr>
        <p:txBody>
          <a:bodyPr/>
          <a:lstStyle/>
          <a:p>
            <a:r>
              <a:rPr lang="fr-FR" dirty="0"/>
              <a:t>35 Ha de coupe rase d’épicéa atteint par le scolyte sur Villars sous Ecot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B1A73C-C429-4AE6-A2EA-FD69EB4595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Post-scolyte</a:t>
            </a:r>
          </a:p>
        </p:txBody>
      </p:sp>
      <p:pic>
        <p:nvPicPr>
          <p:cNvPr id="17" name="Espace réservé pour une image  16" descr="Une image contenant plein air, arbre, texte, plante&#10;&#10;Description générée automatiquement">
            <a:extLst>
              <a:ext uri="{FF2B5EF4-FFF2-40B4-BE49-F238E27FC236}">
                <a16:creationId xmlns:a16="http://schemas.microsoft.com/office/drawing/2014/main" id="{22C851CA-26C6-0839-6709-7195DA30BD5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 r="27006"/>
          <a:stretch>
            <a:fillRect/>
          </a:stretch>
        </p:blipFill>
        <p:spPr>
          <a:xfrm rot="5400000">
            <a:off x="9312275" y="1654175"/>
            <a:ext cx="2189163" cy="3570288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39A3C2A-0363-4C62-9543-10AD4EFBDC7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Jalonnement pour l’entretien des cloisonnements d’exploitation : </a:t>
            </a:r>
            <a:r>
              <a:rPr lang="fr-FR" b="1" dirty="0"/>
              <a:t>préservation des sols sur du long terme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004375D-4F70-4FCC-A2A1-06FE956F97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Coupe rase d’épicéa scolyté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FAAF533-C2FB-41ED-8CB6-5F607B3AC57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2/3 ans de repos avant d’estimer l’évolution de la végétation pour :</a:t>
            </a:r>
          </a:p>
          <a:p>
            <a:r>
              <a:rPr lang="fr-FR" dirty="0"/>
              <a:t>-  travailler au maximum avec des semis naturels </a:t>
            </a:r>
            <a:endParaRPr lang="fr-FR" sz="1200" i="1" dirty="0"/>
          </a:p>
          <a:p>
            <a:r>
              <a:rPr lang="fr-FR" dirty="0"/>
              <a:t>- favoriser une bonne décomposition du bois abattu</a:t>
            </a:r>
          </a:p>
          <a:p>
            <a:r>
              <a:rPr lang="fr-FR" u="sng" dirty="0"/>
              <a:t>2 solutions : </a:t>
            </a:r>
          </a:p>
          <a:p>
            <a:r>
              <a:rPr lang="fr-FR" b="1" dirty="0"/>
              <a:t>Planter ou semis naturels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333AD2-4009-4C73-A5DB-A3BBF2247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5294" flipH="1">
            <a:off x="8441402" y="992332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01F1C7D-638E-459B-9E39-746A00AAC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294" flipV="1">
            <a:off x="10229225" y="4374000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1493BA-91F1-4D2D-8805-1EC1FE462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3490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B57B5-7374-0B6B-D776-AD7A4B2F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2DEAC4F-697C-2831-C28C-0A7222C8E85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12009" y="1870142"/>
            <a:ext cx="6741883" cy="352198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Gestion irrégulière d’un peuplement aussi appelée sylviculture mélangée à couvert continu.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Maintien d’un couvert forestier permanent avec une juxtaposition sur une même parcelle de tous les stades d’une forêt (du semis à l’arbre mûr)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Réflexions à l’échelle de l’arbre afin de valoriser au mieux chaque arbre tout en suivant l’évolution naturelle d’un écosystème forestier: arbre à améliorer, à récolter car mûr ou pour des raisons sanitaires, à laisser en place sans interventions particulières, etc.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Gestion reposant sur la gestion de la lumière afin de favoriser le mélange d’essences en tenant compte des besoins en lumière de chacune d’entre elles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5571DB-6EAE-DDAA-AEDB-48757DF83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Peuplement irrégulier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C877C4-3AE5-6CB1-FED4-9895517E5D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Bois de Genivaux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907DE8-4693-26EA-3FD1-E189AEC2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92" y="2374467"/>
            <a:ext cx="1638377" cy="16409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F3FF77-AB2C-7803-017A-20C42EF5F272}"/>
              </a:ext>
            </a:extLst>
          </p:cNvPr>
          <p:cNvSpPr txBox="1"/>
          <p:nvPr/>
        </p:nvSpPr>
        <p:spPr>
          <a:xfrm>
            <a:off x="7865806" y="4129851"/>
            <a:ext cx="4198375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50" charset="0"/>
                <a:ea typeface="+mn-ea"/>
                <a:cs typeface="+mn-cs"/>
              </a:rPr>
              <a:t>On retrouve régulièrement ce mode de gestion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50" charset="0"/>
                <a:ea typeface="+mn-ea"/>
                <a:cs typeface="+mn-cs"/>
              </a:rPr>
              <a:t>Dans les zones de fortes pentes (maintien des sols, …)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i="1" dirty="0">
                <a:solidFill>
                  <a:srgbClr val="000000"/>
                </a:solidFill>
                <a:latin typeface="Marianne" panose="02000000000000000000" pitchFamily="50" charset="0"/>
              </a:rPr>
              <a:t>Dans des zones avec un enjeu paysager important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fr-FR" sz="1400" dirty="0">
                <a:solidFill>
                  <a:srgbClr val="000000"/>
                </a:solidFill>
                <a:latin typeface="Marianne" panose="02000000000000000000" pitchFamily="50" charset="0"/>
              </a:rPr>
              <a:t>Mais on peut l’appliquer dans tous types de contextes forestiers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9587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NF">
      <a:dk1>
        <a:srgbClr val="095D4D"/>
      </a:dk1>
      <a:lt1>
        <a:srgbClr val="FFFFFF"/>
      </a:lt1>
      <a:dk2>
        <a:srgbClr val="145469"/>
      </a:dk2>
      <a:lt2>
        <a:srgbClr val="FFFFFF"/>
      </a:lt2>
      <a:accent1>
        <a:srgbClr val="002923"/>
      </a:accent1>
      <a:accent2>
        <a:srgbClr val="012E38"/>
      </a:accent2>
      <a:accent3>
        <a:srgbClr val="009878"/>
      </a:accent3>
      <a:accent4>
        <a:srgbClr val="E29427"/>
      </a:accent4>
      <a:accent5>
        <a:srgbClr val="FAC423"/>
      </a:accent5>
      <a:accent6>
        <a:srgbClr val="961917"/>
      </a:accent6>
      <a:hlink>
        <a:srgbClr val="C42531"/>
      </a:hlink>
      <a:folHlink>
        <a:srgbClr val="5E1C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Slide thème bleu">
      <a:dk1>
        <a:srgbClr val="145469"/>
      </a:dk1>
      <a:lt1>
        <a:srgbClr val="FFFFFF"/>
      </a:lt1>
      <a:dk2>
        <a:srgbClr val="012E38"/>
      </a:dk2>
      <a:lt2>
        <a:srgbClr val="FFFFFF"/>
      </a:lt2>
      <a:accent1>
        <a:srgbClr val="012E38"/>
      </a:accent1>
      <a:accent2>
        <a:srgbClr val="145469"/>
      </a:accent2>
      <a:accent3>
        <a:srgbClr val="80CCDD"/>
      </a:accent3>
      <a:accent4>
        <a:srgbClr val="B0DFEA"/>
      </a:accent4>
      <a:accent5>
        <a:srgbClr val="095D4D"/>
      </a:accent5>
      <a:accent6>
        <a:srgbClr val="009878"/>
      </a:accent6>
      <a:hlink>
        <a:srgbClr val="145469"/>
      </a:hlink>
      <a:folHlink>
        <a:srgbClr val="80CC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Slide thème rouge">
      <a:dk1>
        <a:srgbClr val="5E1C28"/>
      </a:dk1>
      <a:lt1>
        <a:srgbClr val="FFFFFF"/>
      </a:lt1>
      <a:dk2>
        <a:srgbClr val="961917"/>
      </a:dk2>
      <a:lt2>
        <a:srgbClr val="FFFFFF"/>
      </a:lt2>
      <a:accent1>
        <a:srgbClr val="5E1C28"/>
      </a:accent1>
      <a:accent2>
        <a:srgbClr val="961917"/>
      </a:accent2>
      <a:accent3>
        <a:srgbClr val="C42531"/>
      </a:accent3>
      <a:accent4>
        <a:srgbClr val="EFABB0"/>
      </a:accent4>
      <a:accent5>
        <a:srgbClr val="663622"/>
      </a:accent5>
      <a:accent6>
        <a:srgbClr val="E29427"/>
      </a:accent6>
      <a:hlink>
        <a:srgbClr val="C42531"/>
      </a:hlink>
      <a:folHlink>
        <a:srgbClr val="5E1C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Slide thème jaune">
      <a:dk1>
        <a:srgbClr val="E29427"/>
      </a:dk1>
      <a:lt1>
        <a:srgbClr val="FFFFFF"/>
      </a:lt1>
      <a:dk2>
        <a:srgbClr val="663622"/>
      </a:dk2>
      <a:lt2>
        <a:srgbClr val="FFFFFF"/>
      </a:lt2>
      <a:accent1>
        <a:srgbClr val="663622"/>
      </a:accent1>
      <a:accent2>
        <a:srgbClr val="E29427"/>
      </a:accent2>
      <a:accent3>
        <a:srgbClr val="FAC423"/>
      </a:accent3>
      <a:accent4>
        <a:srgbClr val="FDE191"/>
      </a:accent4>
      <a:accent5>
        <a:srgbClr val="961917"/>
      </a:accent5>
      <a:accent6>
        <a:srgbClr val="C42531"/>
      </a:accent6>
      <a:hlink>
        <a:srgbClr val="663622"/>
      </a:hlink>
      <a:folHlink>
        <a:srgbClr val="E294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1948</TotalTime>
  <Words>1434</Words>
  <Application>Microsoft Office PowerPoint</Application>
  <PresentationFormat>Grand écran</PresentationFormat>
  <Paragraphs>212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Calibri Light</vt:lpstr>
      <vt:lpstr>Crimson Pro ExtraBold</vt:lpstr>
      <vt:lpstr>Crimson Pro Light</vt:lpstr>
      <vt:lpstr>Crimson Pro Medium</vt:lpstr>
      <vt:lpstr>Crimson Pro SemiBold</vt:lpstr>
      <vt:lpstr>Marianne</vt:lpstr>
      <vt:lpstr>Marianne ExtraBold</vt:lpstr>
      <vt:lpstr>Marianne Light</vt:lpstr>
      <vt:lpstr>Marianne Medium</vt:lpstr>
      <vt:lpstr>Marianne Thin</vt:lpstr>
      <vt:lpstr>Wingdings</vt:lpstr>
      <vt:lpstr>Thème Office</vt:lpstr>
      <vt:lpstr>1_Thème Office</vt:lpstr>
      <vt:lpstr>2_Thème Office</vt:lpstr>
      <vt:lpstr>3_Thème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BATY Margot</dc:creator>
  <cp:lastModifiedBy>favio clerget</cp:lastModifiedBy>
  <cp:revision>91</cp:revision>
  <dcterms:created xsi:type="dcterms:W3CDTF">2021-07-21T07:23:52Z</dcterms:created>
  <dcterms:modified xsi:type="dcterms:W3CDTF">2024-10-22T13:49:55Z</dcterms:modified>
</cp:coreProperties>
</file>